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400C0A-3D66-4B6A-98A4-8947FC6C5EF6}" v="225" dt="2024-05-14T10:42:33.766"/>
    <p1510:client id="{20F884EC-75E7-4641-87EC-EB95E5908DC5}" v="10" dt="2024-05-14T15:10:50.518"/>
    <p1510:client id="{4830E535-5135-41BC-AE9F-69CE3B12520F}" v="277" dt="2024-05-14T20:59:37.044"/>
    <p1510:client id="{67AAC0A9-2CD1-4982-B9B1-BC32F44B6DE6}" v="393" dt="2024-05-14T20:34:23.125"/>
    <p1510:client id="{7E128557-6776-434B-A2B5-E6E4949220D9}" v="2" dt="2024-05-15T06:56:06.785"/>
    <p1510:client id="{AAD576C6-BD6C-44D5-8B97-434669E770B4}" v="11" dt="2024-05-14T20:40:55.6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jpeg>
</file>

<file path=ppt/media/image19.png>
</file>

<file path=ppt/media/image2.jpeg>
</file>

<file path=ppt/media/image20.png>
</file>

<file path=ppt/media/image3.jpeg>
</file>

<file path=ppt/media/image4.gif>
</file>

<file path=ppt/media/image5.png>
</file>

<file path=ppt/media/image6.png>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5/15/2024</a:t>
            </a:fld>
            <a:endParaRPr lang="en-US"/>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32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5/15/2024</a:t>
            </a:fld>
            <a:endParaRPr lang="en-US"/>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0318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5/15/2024</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0030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5/15/2024</a:t>
            </a:fld>
            <a:endParaRPr lang="en-US"/>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43864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5/15/2024</a:t>
            </a:fld>
            <a:endParaRPr lang="en-US"/>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2867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5/15/2024</a:t>
            </a:fld>
            <a:endParaRPr lang="en-US"/>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40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5/15/2024</a:t>
            </a:fld>
            <a:endParaRPr lang="en-US"/>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388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5/15/2024</a:t>
            </a:fld>
            <a:endParaRPr lang="en-US"/>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570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5/15/2024</a:t>
            </a:fld>
            <a:endParaRPr lang="en-US"/>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a:p>
        </p:txBody>
      </p:sp>
    </p:spTree>
    <p:extLst>
      <p:ext uri="{BB962C8B-B14F-4D97-AF65-F5344CB8AC3E}">
        <p14:creationId xmlns:p14="http://schemas.microsoft.com/office/powerpoint/2010/main" val="2135057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5/15/2024</a:t>
            </a:fld>
            <a:endParaRPr lang="en-US"/>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6916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5/15/2024</a:t>
            </a:fld>
            <a:endParaRPr lang="en-US"/>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2665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5/15/2024</a:t>
            </a:fld>
            <a:endParaRPr lang="en-US"/>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a:p>
        </p:txBody>
      </p:sp>
    </p:spTree>
    <p:extLst>
      <p:ext uri="{BB962C8B-B14F-4D97-AF65-F5344CB8AC3E}">
        <p14:creationId xmlns:p14="http://schemas.microsoft.com/office/powerpoint/2010/main" val="3408990084"/>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whatech.com/og/games/blog/746863-ethical-considerations-in-web3-game-development-2023" TargetMode="External"/><Relationship Id="rId2" Type="http://schemas.openxmlformats.org/officeDocument/2006/relationships/hyperlink" Target="https://blog.searchmyexpert.com/ethical-considerations-game-dev/"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p:cNvSpPr>
            <a:spLocks noGrp="1"/>
          </p:cNvSpPr>
          <p:nvPr>
            <p:ph type="ctrTitle"/>
          </p:nvPr>
        </p:nvSpPr>
        <p:spPr>
          <a:xfrm>
            <a:off x="565150" y="768334"/>
            <a:ext cx="5066001" cy="2866405"/>
          </a:xfrm>
        </p:spPr>
        <p:txBody>
          <a:bodyPr>
            <a:normAutofit/>
          </a:bodyPr>
          <a:lstStyle/>
          <a:p>
            <a:r>
              <a:rPr lang="ro-RO"/>
              <a:t>Etica în dezvoltarea jocurilor</a:t>
            </a:r>
          </a:p>
        </p:txBody>
      </p:sp>
      <p:sp>
        <p:nvSpPr>
          <p:cNvPr id="3" name="Subtitlu 2"/>
          <p:cNvSpPr>
            <a:spLocks noGrp="1"/>
          </p:cNvSpPr>
          <p:nvPr>
            <p:ph type="subTitle" idx="1"/>
          </p:nvPr>
        </p:nvSpPr>
        <p:spPr>
          <a:xfrm>
            <a:off x="565150" y="4283239"/>
            <a:ext cx="5066001" cy="1475177"/>
          </a:xfrm>
        </p:spPr>
        <p:txBody>
          <a:bodyPr vert="horz" lIns="91440" tIns="45720" rIns="91440" bIns="45720" rtlCol="0">
            <a:normAutofit/>
          </a:bodyPr>
          <a:lstStyle/>
          <a:p>
            <a:r>
              <a:rPr lang="ro-RO" err="1"/>
              <a:t>Tufaru</a:t>
            </a:r>
            <a:r>
              <a:rPr lang="ro-RO"/>
              <a:t> Alex-Gabriel</a:t>
            </a:r>
          </a:p>
          <a:p>
            <a:r>
              <a:rPr lang="ro-RO" err="1"/>
              <a:t>Murariu</a:t>
            </a:r>
            <a:r>
              <a:rPr lang="ro-RO"/>
              <a:t> Tudor Cristian</a:t>
            </a:r>
          </a:p>
          <a:p>
            <a:r>
              <a:rPr lang="ro-RO"/>
              <a:t>Suciu Sergiu-Eduard</a:t>
            </a:r>
          </a:p>
        </p:txBody>
      </p:sp>
      <p:cxnSp>
        <p:nvCxnSpPr>
          <p:cNvPr id="10" name="Straight Connector 9">
            <a:extLst>
              <a:ext uri="{FF2B5EF4-FFF2-40B4-BE49-F238E27FC236}">
                <a16:creationId xmlns:a16="http://schemas.microsoft.com/office/drawing/2014/main" id="{41C79BB7-CCAB-2243-9830-5569626C4D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68BCC8C1-CBFD-084B-8A24-1F294001810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3145" y="0"/>
            <a:ext cx="5988856" cy="6858001"/>
            <a:chOff x="6203145" y="0"/>
            <a:chExt cx="5988856" cy="6858001"/>
          </a:xfrm>
        </p:grpSpPr>
        <p:sp>
          <p:nvSpPr>
            <p:cNvPr id="13" name="Oval 12">
              <a:extLst>
                <a:ext uri="{FF2B5EF4-FFF2-40B4-BE49-F238E27FC236}">
                  <a16:creationId xmlns:a16="http://schemas.microsoft.com/office/drawing/2014/main" id="{AC50F0AD-B655-B74C-877D-338A814CC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7228"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80">
              <a:extLst>
                <a:ext uri="{FF2B5EF4-FFF2-40B4-BE49-F238E27FC236}">
                  <a16:creationId xmlns:a16="http://schemas.microsoft.com/office/drawing/2014/main" id="{F052C6CD-49CB-834C-A4AB-1908AF3BCA2C}"/>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8930093"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Oval 14">
              <a:extLst>
                <a:ext uri="{FF2B5EF4-FFF2-40B4-BE49-F238E27FC236}">
                  <a16:creationId xmlns:a16="http://schemas.microsoft.com/office/drawing/2014/main" id="{79DA6467-F163-D244-ABC9-2ABDF6EED2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0093"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4044811-EE26-DF4B-A4C1-601C66AC75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0093"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83">
              <a:extLst>
                <a:ext uri="{FF2B5EF4-FFF2-40B4-BE49-F238E27FC236}">
                  <a16:creationId xmlns:a16="http://schemas.microsoft.com/office/drawing/2014/main" id="{9A414F66-B2F3-6547-8123-76A5435FE2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0092"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Oval 17">
              <a:extLst>
                <a:ext uri="{FF2B5EF4-FFF2-40B4-BE49-F238E27FC236}">
                  <a16:creationId xmlns:a16="http://schemas.microsoft.com/office/drawing/2014/main" id="{ED14A817-D631-584B-A3D3-6728E3CE78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2959"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85">
              <a:extLst>
                <a:ext uri="{FF2B5EF4-FFF2-40B4-BE49-F238E27FC236}">
                  <a16:creationId xmlns:a16="http://schemas.microsoft.com/office/drawing/2014/main" id="{F2ABF49A-32B1-D34D-AF7C-FFFE75D81D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8" y="4923855"/>
              <a:ext cx="536172" cy="1124839"/>
            </a:xfrm>
            <a:custGeom>
              <a:avLst/>
              <a:gdLst>
                <a:gd name="connsiteX0" fmla="*/ 536172 w 536172"/>
                <a:gd name="connsiteY0" fmla="*/ 0 h 1124839"/>
                <a:gd name="connsiteX1" fmla="*/ 536172 w 536172"/>
                <a:gd name="connsiteY1" fmla="*/ 1124839 h 1124839"/>
                <a:gd name="connsiteX2" fmla="*/ 451423 w 536172"/>
                <a:gd name="connsiteY2" fmla="*/ 1116295 h 1124839"/>
                <a:gd name="connsiteX3" fmla="*/ 0 w 536172"/>
                <a:gd name="connsiteY3" fmla="*/ 562419 h 1124839"/>
                <a:gd name="connsiteX4" fmla="*/ 451423 w 536172"/>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2" h="1124839">
                  <a:moveTo>
                    <a:pt x="536172" y="0"/>
                  </a:moveTo>
                  <a:lnTo>
                    <a:pt x="536172"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87">
              <a:extLst>
                <a:ext uri="{FF2B5EF4-FFF2-40B4-BE49-F238E27FC236}">
                  <a16:creationId xmlns:a16="http://schemas.microsoft.com/office/drawing/2014/main" id="{33CF6336-BA17-494F-8B59-2B5EBA8D1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3147"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88">
              <a:extLst>
                <a:ext uri="{FF2B5EF4-FFF2-40B4-BE49-F238E27FC236}">
                  <a16:creationId xmlns:a16="http://schemas.microsoft.com/office/drawing/2014/main" id="{F38988E7-A8AD-4F47-9367-2C192D3F0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7976" y="0"/>
              <a:ext cx="1130726" cy="565362"/>
            </a:xfrm>
            <a:custGeom>
              <a:avLst/>
              <a:gdLst>
                <a:gd name="connsiteX0" fmla="*/ 0 w 1130726"/>
                <a:gd name="connsiteY0" fmla="*/ 0 h 565362"/>
                <a:gd name="connsiteX1" fmla="*/ 25421 w 1130726"/>
                <a:gd name="connsiteY1" fmla="*/ 0 h 565362"/>
                <a:gd name="connsiteX2" fmla="*/ 36370 w 1130726"/>
                <a:gd name="connsiteY2" fmla="*/ 108609 h 565362"/>
                <a:gd name="connsiteX3" fmla="*/ 565364 w 1130726"/>
                <a:gd name="connsiteY3" fmla="*/ 539750 h 565362"/>
                <a:gd name="connsiteX4" fmla="*/ 1094357 w 1130726"/>
                <a:gd name="connsiteY4" fmla="*/ 108609 h 565362"/>
                <a:gd name="connsiteX5" fmla="*/ 1105306 w 1130726"/>
                <a:gd name="connsiteY5" fmla="*/ 0 h 565362"/>
                <a:gd name="connsiteX6" fmla="*/ 1130726 w 1130726"/>
                <a:gd name="connsiteY6" fmla="*/ 0 h 565362"/>
                <a:gd name="connsiteX7" fmla="*/ 565364 w 1130726"/>
                <a:gd name="connsiteY7" fmla="*/ 565362 h 565362"/>
                <a:gd name="connsiteX8" fmla="*/ 0 w 1130726"/>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6" h="565362">
                  <a:moveTo>
                    <a:pt x="0" y="0"/>
                  </a:moveTo>
                  <a:lnTo>
                    <a:pt x="25421" y="0"/>
                  </a:lnTo>
                  <a:lnTo>
                    <a:pt x="36370" y="108609"/>
                  </a:lnTo>
                  <a:cubicBezTo>
                    <a:pt x="86719" y="354660"/>
                    <a:pt x="304426" y="539750"/>
                    <a:pt x="565364" y="539750"/>
                  </a:cubicBezTo>
                  <a:cubicBezTo>
                    <a:pt x="826301" y="539750"/>
                    <a:pt x="1044008" y="354660"/>
                    <a:pt x="1094357" y="108609"/>
                  </a:cubicBezTo>
                  <a:lnTo>
                    <a:pt x="1105306" y="0"/>
                  </a:lnTo>
                  <a:lnTo>
                    <a:pt x="1130726" y="0"/>
                  </a:lnTo>
                  <a:cubicBezTo>
                    <a:pt x="1130726" y="312241"/>
                    <a:pt x="877604" y="565362"/>
                    <a:pt x="565364" y="565362"/>
                  </a:cubicBezTo>
                  <a:cubicBezTo>
                    <a:pt x="253123"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89">
              <a:extLst>
                <a:ext uri="{FF2B5EF4-FFF2-40B4-BE49-F238E27FC236}">
                  <a16:creationId xmlns:a16="http://schemas.microsoft.com/office/drawing/2014/main" id="{86BC04BC-A9CA-0D47-99BB-C2B4EEC145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3707" y="0"/>
              <a:ext cx="1130726" cy="565362"/>
            </a:xfrm>
            <a:custGeom>
              <a:avLst/>
              <a:gdLst>
                <a:gd name="connsiteX0" fmla="*/ 0 w 1130726"/>
                <a:gd name="connsiteY0" fmla="*/ 0 h 565362"/>
                <a:gd name="connsiteX1" fmla="*/ 25421 w 1130726"/>
                <a:gd name="connsiteY1" fmla="*/ 0 h 565362"/>
                <a:gd name="connsiteX2" fmla="*/ 36369 w 1130726"/>
                <a:gd name="connsiteY2" fmla="*/ 108609 h 565362"/>
                <a:gd name="connsiteX3" fmla="*/ 565363 w 1130726"/>
                <a:gd name="connsiteY3" fmla="*/ 539750 h 565362"/>
                <a:gd name="connsiteX4" fmla="*/ 1094357 w 1130726"/>
                <a:gd name="connsiteY4" fmla="*/ 108609 h 565362"/>
                <a:gd name="connsiteX5" fmla="*/ 1105306 w 1130726"/>
                <a:gd name="connsiteY5" fmla="*/ 0 h 565362"/>
                <a:gd name="connsiteX6" fmla="*/ 1130726 w 1130726"/>
                <a:gd name="connsiteY6" fmla="*/ 0 h 565362"/>
                <a:gd name="connsiteX7" fmla="*/ 565363 w 1130726"/>
                <a:gd name="connsiteY7" fmla="*/ 565362 h 565362"/>
                <a:gd name="connsiteX8" fmla="*/ 0 w 1130726"/>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6" h="565362">
                  <a:moveTo>
                    <a:pt x="0" y="0"/>
                  </a:moveTo>
                  <a:lnTo>
                    <a:pt x="25421" y="0"/>
                  </a:lnTo>
                  <a:lnTo>
                    <a:pt x="36369" y="108609"/>
                  </a:lnTo>
                  <a:cubicBezTo>
                    <a:pt x="86719" y="354660"/>
                    <a:pt x="304426" y="539750"/>
                    <a:pt x="565363" y="539750"/>
                  </a:cubicBezTo>
                  <a:cubicBezTo>
                    <a:pt x="826300" y="539750"/>
                    <a:pt x="1044007" y="354660"/>
                    <a:pt x="1094357" y="108609"/>
                  </a:cubicBezTo>
                  <a:lnTo>
                    <a:pt x="1105306" y="0"/>
                  </a:lnTo>
                  <a:lnTo>
                    <a:pt x="1130726" y="0"/>
                  </a:lnTo>
                  <a:cubicBezTo>
                    <a:pt x="1130726" y="312241"/>
                    <a:pt x="877604" y="565362"/>
                    <a:pt x="565363" y="565362"/>
                  </a:cubicBezTo>
                  <a:cubicBezTo>
                    <a:pt x="253122"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92">
              <a:extLst>
                <a:ext uri="{FF2B5EF4-FFF2-40B4-BE49-F238E27FC236}">
                  <a16:creationId xmlns:a16="http://schemas.microsoft.com/office/drawing/2014/main" id="{7EF2712B-3B0E-6544-A8E6-6D04906DB6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6" y="0"/>
              <a:ext cx="535425" cy="562344"/>
            </a:xfrm>
            <a:custGeom>
              <a:avLst/>
              <a:gdLst>
                <a:gd name="connsiteX0" fmla="*/ 0 w 535425"/>
                <a:gd name="connsiteY0" fmla="*/ 0 h 562344"/>
                <a:gd name="connsiteX1" fmla="*/ 25421 w 535425"/>
                <a:gd name="connsiteY1" fmla="*/ 0 h 562344"/>
                <a:gd name="connsiteX2" fmla="*/ 36369 w 535425"/>
                <a:gd name="connsiteY2" fmla="*/ 108609 h 562344"/>
                <a:gd name="connsiteX3" fmla="*/ 469780 w 535425"/>
                <a:gd name="connsiteY3" fmla="*/ 531316 h 562344"/>
                <a:gd name="connsiteX4" fmla="*/ 535425 w 535425"/>
                <a:gd name="connsiteY4" fmla="*/ 537109 h 562344"/>
                <a:gd name="connsiteX5" fmla="*/ 535425 w 535425"/>
                <a:gd name="connsiteY5" fmla="*/ 562344 h 562344"/>
                <a:gd name="connsiteX6" fmla="*/ 451423 w 535425"/>
                <a:gd name="connsiteY6" fmla="*/ 553876 h 562344"/>
                <a:gd name="connsiteX7" fmla="*/ 0 w 535425"/>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5" h="562344">
                  <a:moveTo>
                    <a:pt x="0" y="0"/>
                  </a:moveTo>
                  <a:lnTo>
                    <a:pt x="25421" y="0"/>
                  </a:lnTo>
                  <a:lnTo>
                    <a:pt x="36369" y="108609"/>
                  </a:lnTo>
                  <a:cubicBezTo>
                    <a:pt x="80425" y="323904"/>
                    <a:pt x="252614" y="492525"/>
                    <a:pt x="469780" y="531316"/>
                  </a:cubicBezTo>
                  <a:lnTo>
                    <a:pt x="535425" y="537109"/>
                  </a:lnTo>
                  <a:lnTo>
                    <a:pt x="535425" y="562344"/>
                  </a:lnTo>
                  <a:lnTo>
                    <a:pt x="451423"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93">
              <a:extLst>
                <a:ext uri="{FF2B5EF4-FFF2-40B4-BE49-F238E27FC236}">
                  <a16:creationId xmlns:a16="http://schemas.microsoft.com/office/drawing/2014/main" id="{3498B898-0656-8647-B500-00F9AAB34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807"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94">
              <a:extLst>
                <a:ext uri="{FF2B5EF4-FFF2-40B4-BE49-F238E27FC236}">
                  <a16:creationId xmlns:a16="http://schemas.microsoft.com/office/drawing/2014/main" id="{D48076FE-1264-FB4C-8D7B-D2410747AF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3707"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96">
              <a:extLst>
                <a:ext uri="{FF2B5EF4-FFF2-40B4-BE49-F238E27FC236}">
                  <a16:creationId xmlns:a16="http://schemas.microsoft.com/office/drawing/2014/main" id="{F4EA3DC7-B2FA-884E-819F-669C4C730B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6" y="809383"/>
              <a:ext cx="535425" cy="1124688"/>
            </a:xfrm>
            <a:custGeom>
              <a:avLst/>
              <a:gdLst>
                <a:gd name="connsiteX0" fmla="*/ 535425 w 535425"/>
                <a:gd name="connsiteY0" fmla="*/ 0 h 1124688"/>
                <a:gd name="connsiteX1" fmla="*/ 535425 w 535425"/>
                <a:gd name="connsiteY1" fmla="*/ 25186 h 1124688"/>
                <a:gd name="connsiteX2" fmla="*/ 456541 w 535425"/>
                <a:gd name="connsiteY2" fmla="*/ 33138 h 1124688"/>
                <a:gd name="connsiteX3" fmla="*/ 25399 w 535425"/>
                <a:gd name="connsiteY3" fmla="*/ 562131 h 1124688"/>
                <a:gd name="connsiteX4" fmla="*/ 456541 w 535425"/>
                <a:gd name="connsiteY4" fmla="*/ 1091124 h 1124688"/>
                <a:gd name="connsiteX5" fmla="*/ 535425 w 535425"/>
                <a:gd name="connsiteY5" fmla="*/ 1099076 h 1124688"/>
                <a:gd name="connsiteX6" fmla="*/ 535425 w 535425"/>
                <a:gd name="connsiteY6" fmla="*/ 1124688 h 1124688"/>
                <a:gd name="connsiteX7" fmla="*/ 451423 w 535425"/>
                <a:gd name="connsiteY7" fmla="*/ 1116220 h 1124688"/>
                <a:gd name="connsiteX8" fmla="*/ 0 w 535425"/>
                <a:gd name="connsiteY8" fmla="*/ 562344 h 1124688"/>
                <a:gd name="connsiteX9" fmla="*/ 451423 w 535425"/>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5" h="1124688">
                  <a:moveTo>
                    <a:pt x="535425" y="0"/>
                  </a:moveTo>
                  <a:lnTo>
                    <a:pt x="535425" y="25186"/>
                  </a:lnTo>
                  <a:lnTo>
                    <a:pt x="456541" y="33138"/>
                  </a:lnTo>
                  <a:cubicBezTo>
                    <a:pt x="210489" y="83488"/>
                    <a:pt x="25399" y="301195"/>
                    <a:pt x="25399" y="562131"/>
                  </a:cubicBezTo>
                  <a:cubicBezTo>
                    <a:pt x="25399" y="823068"/>
                    <a:pt x="210489" y="1040775"/>
                    <a:pt x="456541" y="1091124"/>
                  </a:cubicBezTo>
                  <a:lnTo>
                    <a:pt x="535425" y="1099076"/>
                  </a:lnTo>
                  <a:lnTo>
                    <a:pt x="535425"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97">
              <a:extLst>
                <a:ext uri="{FF2B5EF4-FFF2-40B4-BE49-F238E27FC236}">
                  <a16:creationId xmlns:a16="http://schemas.microsoft.com/office/drawing/2014/main" id="{D2A8682C-1627-1C41-BE94-88213340F7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7976" y="2178092"/>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98">
              <a:extLst>
                <a:ext uri="{FF2B5EF4-FFF2-40B4-BE49-F238E27FC236}">
                  <a16:creationId xmlns:a16="http://schemas.microsoft.com/office/drawing/2014/main" id="{3263659E-BB01-914A-B5D5-D9444F797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6" y="2181110"/>
              <a:ext cx="535425" cy="1124688"/>
            </a:xfrm>
            <a:custGeom>
              <a:avLst/>
              <a:gdLst>
                <a:gd name="connsiteX0" fmla="*/ 535425 w 535425"/>
                <a:gd name="connsiteY0" fmla="*/ 0 h 1124688"/>
                <a:gd name="connsiteX1" fmla="*/ 535425 w 535425"/>
                <a:gd name="connsiteY1" fmla="*/ 25186 h 1124688"/>
                <a:gd name="connsiteX2" fmla="*/ 456541 w 535425"/>
                <a:gd name="connsiteY2" fmla="*/ 33139 h 1124688"/>
                <a:gd name="connsiteX3" fmla="*/ 25399 w 535425"/>
                <a:gd name="connsiteY3" fmla="*/ 562131 h 1124688"/>
                <a:gd name="connsiteX4" fmla="*/ 456541 w 535425"/>
                <a:gd name="connsiteY4" fmla="*/ 1091124 h 1124688"/>
                <a:gd name="connsiteX5" fmla="*/ 535425 w 535425"/>
                <a:gd name="connsiteY5" fmla="*/ 1099076 h 1124688"/>
                <a:gd name="connsiteX6" fmla="*/ 535425 w 535425"/>
                <a:gd name="connsiteY6" fmla="*/ 1124688 h 1124688"/>
                <a:gd name="connsiteX7" fmla="*/ 451423 w 535425"/>
                <a:gd name="connsiteY7" fmla="*/ 1116220 h 1124688"/>
                <a:gd name="connsiteX8" fmla="*/ 0 w 535425"/>
                <a:gd name="connsiteY8" fmla="*/ 562344 h 1124688"/>
                <a:gd name="connsiteX9" fmla="*/ 451423 w 535425"/>
                <a:gd name="connsiteY9" fmla="*/ 8469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5" h="1124688">
                  <a:moveTo>
                    <a:pt x="535425" y="0"/>
                  </a:moveTo>
                  <a:lnTo>
                    <a:pt x="535425" y="25186"/>
                  </a:lnTo>
                  <a:lnTo>
                    <a:pt x="456541" y="33139"/>
                  </a:lnTo>
                  <a:cubicBezTo>
                    <a:pt x="210489" y="83488"/>
                    <a:pt x="25399" y="301195"/>
                    <a:pt x="25399" y="562131"/>
                  </a:cubicBezTo>
                  <a:cubicBezTo>
                    <a:pt x="25399" y="823068"/>
                    <a:pt x="210489" y="1040775"/>
                    <a:pt x="456541" y="1091124"/>
                  </a:cubicBezTo>
                  <a:lnTo>
                    <a:pt x="535425" y="1099076"/>
                  </a:lnTo>
                  <a:lnTo>
                    <a:pt x="535425" y="1124688"/>
                  </a:lnTo>
                  <a:lnTo>
                    <a:pt x="451423" y="1116220"/>
                  </a:lnTo>
                  <a:cubicBezTo>
                    <a:pt x="193797" y="1063502"/>
                    <a:pt x="0" y="835555"/>
                    <a:pt x="0" y="562344"/>
                  </a:cubicBezTo>
                  <a:cubicBezTo>
                    <a:pt x="0" y="289133"/>
                    <a:pt x="193797" y="61186"/>
                    <a:pt x="451423" y="846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99">
              <a:extLst>
                <a:ext uri="{FF2B5EF4-FFF2-40B4-BE49-F238E27FC236}">
                  <a16:creationId xmlns:a16="http://schemas.microsoft.com/office/drawing/2014/main" id="{31E3F8FE-B817-F543-A7EE-753A85F62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3145" y="3549819"/>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100">
              <a:extLst>
                <a:ext uri="{FF2B5EF4-FFF2-40B4-BE49-F238E27FC236}">
                  <a16:creationId xmlns:a16="http://schemas.microsoft.com/office/drawing/2014/main" id="{E3DA8522-53D8-4D42-974E-671F98496D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7976" y="3549819"/>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101">
              <a:extLst>
                <a:ext uri="{FF2B5EF4-FFF2-40B4-BE49-F238E27FC236}">
                  <a16:creationId xmlns:a16="http://schemas.microsoft.com/office/drawing/2014/main" id="{5E08E11F-B943-0644-8568-20844169D1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3707" y="3549819"/>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102">
              <a:extLst>
                <a:ext uri="{FF2B5EF4-FFF2-40B4-BE49-F238E27FC236}">
                  <a16:creationId xmlns:a16="http://schemas.microsoft.com/office/drawing/2014/main" id="{CE5C718B-42EC-7348-AE52-CF97A8E08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6" y="3552837"/>
              <a:ext cx="535425" cy="1124688"/>
            </a:xfrm>
            <a:custGeom>
              <a:avLst/>
              <a:gdLst>
                <a:gd name="connsiteX0" fmla="*/ 535425 w 535425"/>
                <a:gd name="connsiteY0" fmla="*/ 0 h 1124688"/>
                <a:gd name="connsiteX1" fmla="*/ 535425 w 535425"/>
                <a:gd name="connsiteY1" fmla="*/ 25186 h 1124688"/>
                <a:gd name="connsiteX2" fmla="*/ 456541 w 535425"/>
                <a:gd name="connsiteY2" fmla="*/ 33138 h 1124688"/>
                <a:gd name="connsiteX3" fmla="*/ 25399 w 535425"/>
                <a:gd name="connsiteY3" fmla="*/ 562131 h 1124688"/>
                <a:gd name="connsiteX4" fmla="*/ 456541 w 535425"/>
                <a:gd name="connsiteY4" fmla="*/ 1091124 h 1124688"/>
                <a:gd name="connsiteX5" fmla="*/ 535425 w 535425"/>
                <a:gd name="connsiteY5" fmla="*/ 1099076 h 1124688"/>
                <a:gd name="connsiteX6" fmla="*/ 535425 w 535425"/>
                <a:gd name="connsiteY6" fmla="*/ 1124688 h 1124688"/>
                <a:gd name="connsiteX7" fmla="*/ 451423 w 535425"/>
                <a:gd name="connsiteY7" fmla="*/ 1116220 h 1124688"/>
                <a:gd name="connsiteX8" fmla="*/ 0 w 535425"/>
                <a:gd name="connsiteY8" fmla="*/ 562344 h 1124688"/>
                <a:gd name="connsiteX9" fmla="*/ 451423 w 535425"/>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5" h="1124688">
                  <a:moveTo>
                    <a:pt x="535425" y="0"/>
                  </a:moveTo>
                  <a:lnTo>
                    <a:pt x="535425" y="25186"/>
                  </a:lnTo>
                  <a:lnTo>
                    <a:pt x="456541" y="33138"/>
                  </a:lnTo>
                  <a:cubicBezTo>
                    <a:pt x="210489" y="83488"/>
                    <a:pt x="25399" y="301195"/>
                    <a:pt x="25399" y="562131"/>
                  </a:cubicBezTo>
                  <a:cubicBezTo>
                    <a:pt x="25399" y="823068"/>
                    <a:pt x="210489" y="1040775"/>
                    <a:pt x="456541" y="1091124"/>
                  </a:cubicBezTo>
                  <a:lnTo>
                    <a:pt x="535425" y="1099076"/>
                  </a:lnTo>
                  <a:lnTo>
                    <a:pt x="535425"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103">
              <a:extLst>
                <a:ext uri="{FF2B5EF4-FFF2-40B4-BE49-F238E27FC236}">
                  <a16:creationId xmlns:a16="http://schemas.microsoft.com/office/drawing/2014/main" id="{58F2C823-D2D8-B347-8B83-949D3D897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807" y="4921546"/>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104">
              <a:extLst>
                <a:ext uri="{FF2B5EF4-FFF2-40B4-BE49-F238E27FC236}">
                  <a16:creationId xmlns:a16="http://schemas.microsoft.com/office/drawing/2014/main" id="{2C72C86A-B939-9F44-AC50-93676E423C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8040" y="6293274"/>
              <a:ext cx="1130598" cy="564727"/>
            </a:xfrm>
            <a:custGeom>
              <a:avLst/>
              <a:gdLst>
                <a:gd name="connsiteX0" fmla="*/ 565300 w 1130598"/>
                <a:gd name="connsiteY0" fmla="*/ 0 h 564727"/>
                <a:gd name="connsiteX1" fmla="*/ 1119176 w 1130598"/>
                <a:gd name="connsiteY1" fmla="*/ 451422 h 564727"/>
                <a:gd name="connsiteX2" fmla="*/ 1130598 w 1130598"/>
                <a:gd name="connsiteY2" fmla="*/ 564727 h 564727"/>
                <a:gd name="connsiteX3" fmla="*/ 1105221 w 1130598"/>
                <a:gd name="connsiteY3" fmla="*/ 564727 h 564727"/>
                <a:gd name="connsiteX4" fmla="*/ 1094293 w 1130598"/>
                <a:gd name="connsiteY4" fmla="*/ 456328 h 564727"/>
                <a:gd name="connsiteX5" fmla="*/ 565300 w 1130598"/>
                <a:gd name="connsiteY5" fmla="*/ 25186 h 564727"/>
                <a:gd name="connsiteX6" fmla="*/ 36306 w 1130598"/>
                <a:gd name="connsiteY6" fmla="*/ 456328 h 564727"/>
                <a:gd name="connsiteX7" fmla="*/ 25378 w 1130598"/>
                <a:gd name="connsiteY7" fmla="*/ 564727 h 564727"/>
                <a:gd name="connsiteX8" fmla="*/ 0 w 1130598"/>
                <a:gd name="connsiteY8" fmla="*/ 564727 h 564727"/>
                <a:gd name="connsiteX9" fmla="*/ 11423 w 1130598"/>
                <a:gd name="connsiteY9" fmla="*/ 451422 h 564727"/>
                <a:gd name="connsiteX10" fmla="*/ 565300 w 1130598"/>
                <a:gd name="connsiteY10" fmla="*/ 0 h 56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0598" h="564727">
                  <a:moveTo>
                    <a:pt x="565300" y="0"/>
                  </a:moveTo>
                  <a:cubicBezTo>
                    <a:pt x="838510" y="0"/>
                    <a:pt x="1066458" y="193796"/>
                    <a:pt x="1119176" y="451422"/>
                  </a:cubicBezTo>
                  <a:lnTo>
                    <a:pt x="1130598" y="564727"/>
                  </a:lnTo>
                  <a:lnTo>
                    <a:pt x="1105221" y="564727"/>
                  </a:lnTo>
                  <a:lnTo>
                    <a:pt x="1094293" y="456328"/>
                  </a:lnTo>
                  <a:cubicBezTo>
                    <a:pt x="1043944" y="210276"/>
                    <a:pt x="826237" y="25186"/>
                    <a:pt x="565300" y="25186"/>
                  </a:cubicBezTo>
                  <a:cubicBezTo>
                    <a:pt x="304362" y="25186"/>
                    <a:pt x="86655" y="210276"/>
                    <a:pt x="36306" y="456328"/>
                  </a:cubicBezTo>
                  <a:lnTo>
                    <a:pt x="25378" y="564727"/>
                  </a:lnTo>
                  <a:lnTo>
                    <a:pt x="0" y="564727"/>
                  </a:lnTo>
                  <a:lnTo>
                    <a:pt x="11423" y="451422"/>
                  </a:lnTo>
                  <a:cubicBezTo>
                    <a:pt x="64141" y="193796"/>
                    <a:pt x="292089" y="0"/>
                    <a:pt x="5653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105">
              <a:extLst>
                <a:ext uri="{FF2B5EF4-FFF2-40B4-BE49-F238E27FC236}">
                  <a16:creationId xmlns:a16="http://schemas.microsoft.com/office/drawing/2014/main" id="{A683E620-902F-8040-B8FB-3FCB1A77D7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3771" y="6293274"/>
              <a:ext cx="1130598" cy="564727"/>
            </a:xfrm>
            <a:custGeom>
              <a:avLst/>
              <a:gdLst>
                <a:gd name="connsiteX0" fmla="*/ 565299 w 1130598"/>
                <a:gd name="connsiteY0" fmla="*/ 0 h 564727"/>
                <a:gd name="connsiteX1" fmla="*/ 1119176 w 1130598"/>
                <a:gd name="connsiteY1" fmla="*/ 451422 h 564727"/>
                <a:gd name="connsiteX2" fmla="*/ 1130598 w 1130598"/>
                <a:gd name="connsiteY2" fmla="*/ 564727 h 564727"/>
                <a:gd name="connsiteX3" fmla="*/ 1105221 w 1130598"/>
                <a:gd name="connsiteY3" fmla="*/ 564727 h 564727"/>
                <a:gd name="connsiteX4" fmla="*/ 1094293 w 1130598"/>
                <a:gd name="connsiteY4" fmla="*/ 456328 h 564727"/>
                <a:gd name="connsiteX5" fmla="*/ 565299 w 1130598"/>
                <a:gd name="connsiteY5" fmla="*/ 25186 h 564727"/>
                <a:gd name="connsiteX6" fmla="*/ 36305 w 1130598"/>
                <a:gd name="connsiteY6" fmla="*/ 456328 h 564727"/>
                <a:gd name="connsiteX7" fmla="*/ 25378 w 1130598"/>
                <a:gd name="connsiteY7" fmla="*/ 564727 h 564727"/>
                <a:gd name="connsiteX8" fmla="*/ 0 w 1130598"/>
                <a:gd name="connsiteY8" fmla="*/ 564727 h 564727"/>
                <a:gd name="connsiteX9" fmla="*/ 11422 w 1130598"/>
                <a:gd name="connsiteY9" fmla="*/ 451422 h 564727"/>
                <a:gd name="connsiteX10" fmla="*/ 565299 w 1130598"/>
                <a:gd name="connsiteY10" fmla="*/ 0 h 56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0598" h="564727">
                  <a:moveTo>
                    <a:pt x="565299" y="0"/>
                  </a:moveTo>
                  <a:cubicBezTo>
                    <a:pt x="838510" y="0"/>
                    <a:pt x="1066458" y="193796"/>
                    <a:pt x="1119176" y="451422"/>
                  </a:cubicBezTo>
                  <a:lnTo>
                    <a:pt x="1130598" y="564727"/>
                  </a:lnTo>
                  <a:lnTo>
                    <a:pt x="1105221" y="564727"/>
                  </a:lnTo>
                  <a:lnTo>
                    <a:pt x="1094293" y="456328"/>
                  </a:lnTo>
                  <a:cubicBezTo>
                    <a:pt x="1043943" y="210276"/>
                    <a:pt x="826236" y="25186"/>
                    <a:pt x="565299" y="25186"/>
                  </a:cubicBezTo>
                  <a:cubicBezTo>
                    <a:pt x="304362" y="25186"/>
                    <a:pt x="86655" y="210276"/>
                    <a:pt x="36305" y="456328"/>
                  </a:cubicBezTo>
                  <a:lnTo>
                    <a:pt x="25378" y="564727"/>
                  </a:lnTo>
                  <a:lnTo>
                    <a:pt x="0" y="564727"/>
                  </a:lnTo>
                  <a:lnTo>
                    <a:pt x="11422" y="451422"/>
                  </a:lnTo>
                  <a:cubicBezTo>
                    <a:pt x="64140" y="193796"/>
                    <a:pt x="292088" y="0"/>
                    <a:pt x="56529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106">
              <a:extLst>
                <a:ext uri="{FF2B5EF4-FFF2-40B4-BE49-F238E27FC236}">
                  <a16:creationId xmlns:a16="http://schemas.microsoft.com/office/drawing/2014/main" id="{93961C03-7941-1847-93A1-DEE041CAE4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0" y="6295916"/>
              <a:ext cx="535361" cy="562084"/>
            </a:xfrm>
            <a:custGeom>
              <a:avLst/>
              <a:gdLst>
                <a:gd name="connsiteX0" fmla="*/ 535361 w 535361"/>
                <a:gd name="connsiteY0" fmla="*/ 0 h 562084"/>
                <a:gd name="connsiteX1" fmla="*/ 535361 w 535361"/>
                <a:gd name="connsiteY1" fmla="*/ 25186 h 562084"/>
                <a:gd name="connsiteX2" fmla="*/ 469716 w 535361"/>
                <a:gd name="connsiteY2" fmla="*/ 30978 h 562084"/>
                <a:gd name="connsiteX3" fmla="*/ 36305 w 535361"/>
                <a:gd name="connsiteY3" fmla="*/ 453686 h 562084"/>
                <a:gd name="connsiteX4" fmla="*/ 25378 w 535361"/>
                <a:gd name="connsiteY4" fmla="*/ 562084 h 562084"/>
                <a:gd name="connsiteX5" fmla="*/ 0 w 535361"/>
                <a:gd name="connsiteY5" fmla="*/ 562084 h 562084"/>
                <a:gd name="connsiteX6" fmla="*/ 11422 w 535361"/>
                <a:gd name="connsiteY6" fmla="*/ 448780 h 562084"/>
                <a:gd name="connsiteX7" fmla="*/ 465220 w 535361"/>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61" h="562084">
                  <a:moveTo>
                    <a:pt x="535361" y="0"/>
                  </a:moveTo>
                  <a:lnTo>
                    <a:pt x="535361" y="25186"/>
                  </a:lnTo>
                  <a:lnTo>
                    <a:pt x="469716" y="30978"/>
                  </a:lnTo>
                  <a:cubicBezTo>
                    <a:pt x="252550" y="69769"/>
                    <a:pt x="80361" y="238391"/>
                    <a:pt x="36305" y="453686"/>
                  </a:cubicBezTo>
                  <a:lnTo>
                    <a:pt x="25378" y="562084"/>
                  </a:lnTo>
                  <a:lnTo>
                    <a:pt x="0" y="562084"/>
                  </a:lnTo>
                  <a:lnTo>
                    <a:pt x="11422" y="448780"/>
                  </a:lnTo>
                  <a:cubicBezTo>
                    <a:pt x="57550" y="223357"/>
                    <a:pt x="237839" y="46805"/>
                    <a:pt x="465220"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49979118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0BB17101-F50C-5A87-49C6-E84F01092822}"/>
              </a:ext>
            </a:extLst>
          </p:cNvPr>
          <p:cNvSpPr>
            <a:spLocks noGrp="1"/>
          </p:cNvSpPr>
          <p:nvPr>
            <p:ph type="title"/>
          </p:nvPr>
        </p:nvSpPr>
        <p:spPr>
          <a:xfrm>
            <a:off x="565151" y="770890"/>
            <a:ext cx="5047959" cy="1268984"/>
          </a:xfrm>
        </p:spPr>
        <p:txBody>
          <a:bodyPr vert="horz" lIns="91440" tIns="45720" rIns="91440" bIns="45720" rtlCol="0" anchor="t">
            <a:normAutofit/>
          </a:bodyPr>
          <a:lstStyle/>
          <a:p>
            <a:pPr>
              <a:lnSpc>
                <a:spcPct val="90000"/>
              </a:lnSpc>
            </a:pPr>
            <a:r>
              <a:rPr lang="en-US"/>
              <a:t>Grand Theft Auto V</a:t>
            </a:r>
          </a:p>
        </p:txBody>
      </p:sp>
      <p:sp>
        <p:nvSpPr>
          <p:cNvPr id="6" name="CasetăText 5">
            <a:extLst>
              <a:ext uri="{FF2B5EF4-FFF2-40B4-BE49-F238E27FC236}">
                <a16:creationId xmlns:a16="http://schemas.microsoft.com/office/drawing/2014/main" id="{DEEAE742-41C7-E9F2-4A86-FCCBDFB32991}"/>
              </a:ext>
            </a:extLst>
          </p:cNvPr>
          <p:cNvSpPr txBox="1"/>
          <p:nvPr/>
        </p:nvSpPr>
        <p:spPr>
          <a:xfrm>
            <a:off x="565151" y="2160016"/>
            <a:ext cx="4133559" cy="360121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28600">
              <a:spcBef>
                <a:spcPts val="900"/>
              </a:spcBef>
              <a:buFont typeface="Arial" panose="020B0604020202020204" pitchFamily="34" charset="0"/>
              <a:buChar char="•"/>
            </a:pPr>
            <a:r>
              <a:rPr lang="en-US"/>
              <a:t>A stârnit ample dezbateri etice, datorită scenelor sale explicite de sex și violență urbană</a:t>
            </a:r>
          </a:p>
          <a:p>
            <a:pPr marL="285750" indent="-228600">
              <a:spcBef>
                <a:spcPts val="900"/>
              </a:spcBef>
              <a:buFont typeface="Arial" panose="020B0604020202020204" pitchFamily="34" charset="0"/>
              <a:buChar char="•"/>
            </a:pPr>
            <a:r>
              <a:rPr lang="en-US"/>
              <a:t>Folosește violența pentru a explora întrebări etice importante</a:t>
            </a:r>
          </a:p>
          <a:p>
            <a:pPr marL="285750" indent="-228600">
              <a:spcBef>
                <a:spcPts val="900"/>
              </a:spcBef>
              <a:buFont typeface="Arial" panose="020B0604020202020204" pitchFamily="34" charset="0"/>
              <a:buChar char="•"/>
            </a:pPr>
            <a:endParaRPr lang="en-US"/>
          </a:p>
        </p:txBody>
      </p:sp>
      <p:pic>
        <p:nvPicPr>
          <p:cNvPr id="5" name="Substituent conținut 4" descr="O imagine care conține text, Grafică, design grafic, siglă&#10;&#10;Descriere generată automat">
            <a:extLst>
              <a:ext uri="{FF2B5EF4-FFF2-40B4-BE49-F238E27FC236}">
                <a16:creationId xmlns:a16="http://schemas.microsoft.com/office/drawing/2014/main" id="{A4BC1639-D7C4-D504-CDDC-82BCA608A321}"/>
              </a:ext>
            </a:extLst>
          </p:cNvPr>
          <p:cNvPicPr>
            <a:picLocks noGrp="1" noChangeAspect="1"/>
          </p:cNvPicPr>
          <p:nvPr>
            <p:ph idx="1"/>
          </p:nvPr>
        </p:nvPicPr>
        <p:blipFill>
          <a:blip r:embed="rId2"/>
          <a:stretch>
            <a:fillRect/>
          </a:stretch>
        </p:blipFill>
        <p:spPr>
          <a:xfrm>
            <a:off x="5106596" y="1616093"/>
            <a:ext cx="6430513" cy="3617163"/>
          </a:xfrm>
          <a:prstGeom prst="rect">
            <a:avLst/>
          </a:prstGeom>
        </p:spPr>
      </p:pic>
      <p:grpSp>
        <p:nvGrpSpPr>
          <p:cNvPr id="13" name="Group 12">
            <a:extLst>
              <a:ext uri="{FF2B5EF4-FFF2-40B4-BE49-F238E27FC236}">
                <a16:creationId xmlns:a16="http://schemas.microsoft.com/office/drawing/2014/main" id="{1B5E71B3-7269-894E-A00B-31D341365F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4" name="Freeform 85">
              <a:extLst>
                <a:ext uri="{FF2B5EF4-FFF2-40B4-BE49-F238E27FC236}">
                  <a16:creationId xmlns:a16="http://schemas.microsoft.com/office/drawing/2014/main" id="{FFFA3A20-1539-CC4A-9BE1-7415FE5A98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87">
              <a:extLst>
                <a:ext uri="{FF2B5EF4-FFF2-40B4-BE49-F238E27FC236}">
                  <a16:creationId xmlns:a16="http://schemas.microsoft.com/office/drawing/2014/main" id="{44EBCCFB-8EAB-2442-8E02-293F08D50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89">
              <a:extLst>
                <a:ext uri="{FF2B5EF4-FFF2-40B4-BE49-F238E27FC236}">
                  <a16:creationId xmlns:a16="http://schemas.microsoft.com/office/drawing/2014/main" id="{AFD14830-CC36-D64E-8173-398042563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97">
              <a:extLst>
                <a:ext uri="{FF2B5EF4-FFF2-40B4-BE49-F238E27FC236}">
                  <a16:creationId xmlns:a16="http://schemas.microsoft.com/office/drawing/2014/main" id="{FAA40AB8-EB6E-A44D-B3CA-7D25B64F5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19" name="Straight Connector 18">
            <a:extLst>
              <a:ext uri="{FF2B5EF4-FFF2-40B4-BE49-F238E27FC236}">
                <a16:creationId xmlns:a16="http://schemas.microsoft.com/office/drawing/2014/main" id="{A0A01F17-907D-3541-BBAF-A33828880DC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413356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5766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BCDF01E1-3856-D0FB-7A20-A8AF6A87FF71}"/>
              </a:ext>
            </a:extLst>
          </p:cNvPr>
          <p:cNvSpPr>
            <a:spLocks noGrp="1"/>
          </p:cNvSpPr>
          <p:nvPr>
            <p:ph type="title"/>
          </p:nvPr>
        </p:nvSpPr>
        <p:spPr/>
        <p:txBody>
          <a:bodyPr/>
          <a:lstStyle/>
          <a:p>
            <a:r>
              <a:rPr lang="ro-RO"/>
              <a:t>Bibliografie</a:t>
            </a:r>
          </a:p>
        </p:txBody>
      </p:sp>
      <p:sp>
        <p:nvSpPr>
          <p:cNvPr id="3" name="Substituent conținut 2">
            <a:extLst>
              <a:ext uri="{FF2B5EF4-FFF2-40B4-BE49-F238E27FC236}">
                <a16:creationId xmlns:a16="http://schemas.microsoft.com/office/drawing/2014/main" id="{4C138497-F907-35E8-183F-1AE19F390ADC}"/>
              </a:ext>
            </a:extLst>
          </p:cNvPr>
          <p:cNvSpPr>
            <a:spLocks noGrp="1"/>
          </p:cNvSpPr>
          <p:nvPr>
            <p:ph idx="1"/>
          </p:nvPr>
        </p:nvSpPr>
        <p:spPr/>
        <p:txBody>
          <a:bodyPr vert="horz" lIns="91440" tIns="45720" rIns="91440" bIns="45720" rtlCol="0" anchor="t">
            <a:normAutofit/>
          </a:bodyPr>
          <a:lstStyle/>
          <a:p>
            <a:r>
              <a:rPr lang="ro-RO">
                <a:ea typeface="+mn-lt"/>
                <a:cs typeface="+mn-lt"/>
                <a:hlinkClick r:id="rId2"/>
              </a:rPr>
              <a:t>https://blog.searchmyexpert.com/ethical-considerations-game-dev/</a:t>
            </a:r>
            <a:endParaRPr lang="ro-RO"/>
          </a:p>
          <a:p>
            <a:r>
              <a:rPr lang="ro-RO">
                <a:ea typeface="+mn-lt"/>
                <a:cs typeface="+mn-lt"/>
                <a:hlinkClick r:id="rId3"/>
              </a:rPr>
              <a:t>https://www.whatech.com/og/games/blog/746863-ethical-considerations-in-web3-game-development-2023</a:t>
            </a:r>
            <a:endParaRPr lang="ro-RO"/>
          </a:p>
          <a:p>
            <a:r>
              <a:rPr lang="ro-RO" err="1">
                <a:ea typeface="+mn-lt"/>
                <a:cs typeface="+mn-lt"/>
              </a:rPr>
              <a:t>Videogames</a:t>
            </a:r>
            <a:r>
              <a:rPr lang="ro-RO">
                <a:ea typeface="+mn-lt"/>
                <a:cs typeface="+mn-lt"/>
              </a:rPr>
              <a:t> </a:t>
            </a:r>
            <a:r>
              <a:rPr lang="ro-RO" err="1">
                <a:ea typeface="+mn-lt"/>
                <a:cs typeface="+mn-lt"/>
              </a:rPr>
              <a:t>between</a:t>
            </a:r>
            <a:r>
              <a:rPr lang="ro-RO">
                <a:ea typeface="+mn-lt"/>
                <a:cs typeface="+mn-lt"/>
              </a:rPr>
              <a:t> </a:t>
            </a:r>
            <a:r>
              <a:rPr lang="ro-RO" err="1">
                <a:ea typeface="+mn-lt"/>
                <a:cs typeface="+mn-lt"/>
              </a:rPr>
              <a:t>ethics</a:t>
            </a:r>
            <a:r>
              <a:rPr lang="ro-RO">
                <a:ea typeface="+mn-lt"/>
                <a:cs typeface="+mn-lt"/>
              </a:rPr>
              <a:t> </a:t>
            </a:r>
            <a:r>
              <a:rPr lang="ro-RO" err="1">
                <a:ea typeface="+mn-lt"/>
                <a:cs typeface="+mn-lt"/>
              </a:rPr>
              <a:t>and</a:t>
            </a:r>
            <a:r>
              <a:rPr lang="ro-RO">
                <a:ea typeface="+mn-lt"/>
                <a:cs typeface="+mn-lt"/>
              </a:rPr>
              <a:t> </a:t>
            </a:r>
            <a:r>
              <a:rPr lang="ro-RO" err="1">
                <a:ea typeface="+mn-lt"/>
                <a:cs typeface="+mn-lt"/>
              </a:rPr>
              <a:t>politics</a:t>
            </a:r>
            <a:r>
              <a:rPr lang="ro-RO">
                <a:ea typeface="+mn-lt"/>
                <a:cs typeface="+mn-lt"/>
              </a:rPr>
              <a:t>, </a:t>
            </a:r>
            <a:r>
              <a:rPr lang="ro-RO" err="1">
                <a:ea typeface="+mn-lt"/>
                <a:cs typeface="+mn-lt"/>
              </a:rPr>
              <a:t>Nardone</a:t>
            </a:r>
            <a:r>
              <a:rPr lang="ro-RO">
                <a:ea typeface="+mn-lt"/>
                <a:cs typeface="+mn-lt"/>
              </a:rPr>
              <a:t>, </a:t>
            </a:r>
            <a:r>
              <a:rPr lang="ro-RO" err="1">
                <a:ea typeface="+mn-lt"/>
                <a:cs typeface="+mn-lt"/>
              </a:rPr>
              <a:t>Mariarosaria</a:t>
            </a:r>
            <a:r>
              <a:rPr lang="ro-RO">
                <a:ea typeface="+mn-lt"/>
                <a:cs typeface="+mn-lt"/>
              </a:rPr>
              <a:t> </a:t>
            </a:r>
            <a:r>
              <a:rPr lang="ro-RO" err="1">
                <a:ea typeface="+mn-lt"/>
                <a:cs typeface="+mn-lt"/>
              </a:rPr>
              <a:t>and</a:t>
            </a:r>
            <a:r>
              <a:rPr lang="ro-RO">
                <a:ea typeface="+mn-lt"/>
                <a:cs typeface="+mn-lt"/>
              </a:rPr>
              <a:t> </a:t>
            </a:r>
            <a:r>
              <a:rPr lang="ro-RO" err="1">
                <a:ea typeface="+mn-lt"/>
                <a:cs typeface="+mn-lt"/>
              </a:rPr>
              <a:t>others</a:t>
            </a:r>
            <a:r>
              <a:rPr lang="ro-RO">
                <a:ea typeface="+mn-lt"/>
                <a:cs typeface="+mn-lt"/>
              </a:rPr>
              <a:t>, 2017</a:t>
            </a:r>
            <a:endParaRPr lang="ro-RO"/>
          </a:p>
        </p:txBody>
      </p:sp>
    </p:spTree>
    <p:extLst>
      <p:ext uri="{BB962C8B-B14F-4D97-AF65-F5344CB8AC3E}">
        <p14:creationId xmlns:p14="http://schemas.microsoft.com/office/powerpoint/2010/main" val="27849280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53461E19-D045-685A-A6CA-D9AAC530FF92}"/>
              </a:ext>
            </a:extLst>
          </p:cNvPr>
          <p:cNvSpPr>
            <a:spLocks noGrp="1"/>
          </p:cNvSpPr>
          <p:nvPr>
            <p:ph type="title"/>
          </p:nvPr>
        </p:nvSpPr>
        <p:spPr>
          <a:xfrm>
            <a:off x="565150" y="770890"/>
            <a:ext cx="5066001" cy="1268984"/>
          </a:xfrm>
        </p:spPr>
        <p:txBody>
          <a:bodyPr>
            <a:normAutofit/>
          </a:bodyPr>
          <a:lstStyle/>
          <a:p>
            <a:r>
              <a:rPr lang="ro-RO"/>
              <a:t>Introducere</a:t>
            </a:r>
          </a:p>
        </p:txBody>
      </p:sp>
      <p:sp>
        <p:nvSpPr>
          <p:cNvPr id="3" name="Substituent conținut 2">
            <a:extLst>
              <a:ext uri="{FF2B5EF4-FFF2-40B4-BE49-F238E27FC236}">
                <a16:creationId xmlns:a16="http://schemas.microsoft.com/office/drawing/2014/main" id="{0FEB0A99-56A8-A91E-DF27-4206BE49D7CD}"/>
              </a:ext>
            </a:extLst>
          </p:cNvPr>
          <p:cNvSpPr>
            <a:spLocks noGrp="1"/>
          </p:cNvSpPr>
          <p:nvPr>
            <p:ph idx="1"/>
          </p:nvPr>
        </p:nvSpPr>
        <p:spPr>
          <a:xfrm>
            <a:off x="565150" y="2160016"/>
            <a:ext cx="5066001" cy="3601212"/>
          </a:xfrm>
        </p:spPr>
        <p:txBody>
          <a:bodyPr vert="horz" lIns="91440" tIns="45720" rIns="91440" bIns="45720" rtlCol="0">
            <a:normAutofit/>
          </a:bodyPr>
          <a:lstStyle/>
          <a:p>
            <a:pPr marL="0" indent="0">
              <a:buNone/>
            </a:pPr>
            <a:r>
              <a:rPr lang="ro-RO">
                <a:ea typeface="+mn-lt"/>
                <a:cs typeface="+mn-lt"/>
              </a:rPr>
              <a:t>Etica în dezvoltarea de jocuri este domeniul care se ocupă de aplicarea principiilor morale și a standardelor etice în procesul de creație, dezvoltare și distribuție a jocurilor video. </a:t>
            </a:r>
            <a:endParaRPr lang="ro-RO"/>
          </a:p>
        </p:txBody>
      </p:sp>
      <p:cxnSp>
        <p:nvCxnSpPr>
          <p:cNvPr id="10" name="Straight Connector 9">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A6B8E30F-B99D-4646-9EF5-E882312911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13" name="Oval 12">
              <a:extLst>
                <a:ext uri="{FF2B5EF4-FFF2-40B4-BE49-F238E27FC236}">
                  <a16:creationId xmlns:a16="http://schemas.microsoft.com/office/drawing/2014/main" id="{A1C049F8-6165-664F-BADB-1D3E160D8B60}"/>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35">
              <a:extLst>
                <a:ext uri="{FF2B5EF4-FFF2-40B4-BE49-F238E27FC236}">
                  <a16:creationId xmlns:a16="http://schemas.microsoft.com/office/drawing/2014/main" id="{2E4AA6C4-5F76-644E-AC9E-49DAAAE1A7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36">
              <a:extLst>
                <a:ext uri="{FF2B5EF4-FFF2-40B4-BE49-F238E27FC236}">
                  <a16:creationId xmlns:a16="http://schemas.microsoft.com/office/drawing/2014/main" id="{D0F1BCD1-5174-9442-BC14-098FC8F28B1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Oval 15">
              <a:extLst>
                <a:ext uri="{FF2B5EF4-FFF2-40B4-BE49-F238E27FC236}">
                  <a16:creationId xmlns:a16="http://schemas.microsoft.com/office/drawing/2014/main" id="{7C38B8C2-7FF9-B545-9383-9D2F10BD0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3FAB827-9785-0646-88AC-6BAB2FF0FC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5964466-BB35-554E-96AB-6C03B2912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65">
              <a:extLst>
                <a:ext uri="{FF2B5EF4-FFF2-40B4-BE49-F238E27FC236}">
                  <a16:creationId xmlns:a16="http://schemas.microsoft.com/office/drawing/2014/main" id="{581755C1-0C03-D548-A87C-5D91A00D8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66">
              <a:extLst>
                <a:ext uri="{FF2B5EF4-FFF2-40B4-BE49-F238E27FC236}">
                  <a16:creationId xmlns:a16="http://schemas.microsoft.com/office/drawing/2014/main" id="{9CE6EA07-B7C1-7E40-B170-85C1AE7CD13C}"/>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Oval 20">
              <a:extLst>
                <a:ext uri="{FF2B5EF4-FFF2-40B4-BE49-F238E27FC236}">
                  <a16:creationId xmlns:a16="http://schemas.microsoft.com/office/drawing/2014/main" id="{482C64DB-7165-BA4D-B240-B831F7326A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8185AC8F-33E2-6F45-BB99-45AB0771E2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3FE600A1-9FA9-7D44-B151-6D85236CA5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BB8B046A-AEB0-9A43-97BF-9D01EFB101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71">
              <a:extLst>
                <a:ext uri="{FF2B5EF4-FFF2-40B4-BE49-F238E27FC236}">
                  <a16:creationId xmlns:a16="http://schemas.microsoft.com/office/drawing/2014/main" id="{793800D8-E4A7-D744-AA8A-394F662113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72">
              <a:extLst>
                <a:ext uri="{FF2B5EF4-FFF2-40B4-BE49-F238E27FC236}">
                  <a16:creationId xmlns:a16="http://schemas.microsoft.com/office/drawing/2014/main" id="{8FAF8097-8120-3F48-B883-BACD6450D13B}"/>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Oval 26">
              <a:extLst>
                <a:ext uri="{FF2B5EF4-FFF2-40B4-BE49-F238E27FC236}">
                  <a16:creationId xmlns:a16="http://schemas.microsoft.com/office/drawing/2014/main" id="{E2640769-9D0C-714C-B41F-F0AF3CB0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5AC7D7C4-C7E0-BE49-B797-AB72BC5414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127D504-2340-9144-A0C0-BC4BBEA09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76">
              <a:extLst>
                <a:ext uri="{FF2B5EF4-FFF2-40B4-BE49-F238E27FC236}">
                  <a16:creationId xmlns:a16="http://schemas.microsoft.com/office/drawing/2014/main" id="{8266C3BD-4E61-0646-9AA7-5CB786EC27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77">
              <a:extLst>
                <a:ext uri="{FF2B5EF4-FFF2-40B4-BE49-F238E27FC236}">
                  <a16:creationId xmlns:a16="http://schemas.microsoft.com/office/drawing/2014/main" id="{8AEAEE9B-E0B2-D14E-87FD-388F8C496A74}"/>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78">
              <a:extLst>
                <a:ext uri="{FF2B5EF4-FFF2-40B4-BE49-F238E27FC236}">
                  <a16:creationId xmlns:a16="http://schemas.microsoft.com/office/drawing/2014/main" id="{1E54CFED-A4D5-7C47-AB58-4F813D231C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79">
              <a:extLst>
                <a:ext uri="{FF2B5EF4-FFF2-40B4-BE49-F238E27FC236}">
                  <a16:creationId xmlns:a16="http://schemas.microsoft.com/office/drawing/2014/main" id="{FF46DF3B-97DE-804E-9D8F-E9A00C5953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80">
              <a:extLst>
                <a:ext uri="{FF2B5EF4-FFF2-40B4-BE49-F238E27FC236}">
                  <a16:creationId xmlns:a16="http://schemas.microsoft.com/office/drawing/2014/main" id="{44486747-B3FE-184E-912A-43A38A3AC2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81">
              <a:extLst>
                <a:ext uri="{FF2B5EF4-FFF2-40B4-BE49-F238E27FC236}">
                  <a16:creationId xmlns:a16="http://schemas.microsoft.com/office/drawing/2014/main" id="{CB033255-FCDE-3345-AD92-D9BC51A26B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82">
              <a:extLst>
                <a:ext uri="{FF2B5EF4-FFF2-40B4-BE49-F238E27FC236}">
                  <a16:creationId xmlns:a16="http://schemas.microsoft.com/office/drawing/2014/main" id="{97033299-E214-9A47-95E6-703624E27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1343463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24" name="Oval 23">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Oval 49">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Oval 31">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Oval 37">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49" name="Straight Connector 48">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51" name="Rectangle 50">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380BE28B-D9AC-DD58-C304-80B8522C3F71}"/>
              </a:ext>
            </a:extLst>
          </p:cNvPr>
          <p:cNvSpPr>
            <a:spLocks noGrp="1"/>
          </p:cNvSpPr>
          <p:nvPr>
            <p:ph type="title"/>
          </p:nvPr>
        </p:nvSpPr>
        <p:spPr>
          <a:xfrm>
            <a:off x="566924" y="765768"/>
            <a:ext cx="6402597" cy="1063244"/>
          </a:xfrm>
        </p:spPr>
        <p:txBody>
          <a:bodyPr vert="horz" lIns="91440" tIns="45720" rIns="91440" bIns="45720" rtlCol="0" anchor="t">
            <a:normAutofit/>
          </a:bodyPr>
          <a:lstStyle/>
          <a:p>
            <a:pPr>
              <a:lnSpc>
                <a:spcPct val="90000"/>
              </a:lnSpc>
            </a:pPr>
            <a:r>
              <a:rPr lang="en-US" sz="3400"/>
              <a:t>Importanța Eticii în Dezvoltarea Jocurilor</a:t>
            </a:r>
          </a:p>
        </p:txBody>
      </p:sp>
      <p:grpSp>
        <p:nvGrpSpPr>
          <p:cNvPr id="53" name="Group 52">
            <a:extLst>
              <a:ext uri="{FF2B5EF4-FFF2-40B4-BE49-F238E27FC236}">
                <a16:creationId xmlns:a16="http://schemas.microsoft.com/office/drawing/2014/main" id="{BCFFF971-DAC9-F44B-9F22-4B030B6B61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54" name="Freeform 39">
              <a:extLst>
                <a:ext uri="{FF2B5EF4-FFF2-40B4-BE49-F238E27FC236}">
                  <a16:creationId xmlns:a16="http://schemas.microsoft.com/office/drawing/2014/main" id="{2E3E7145-2B02-8142-A82F-FFCA717D61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 name="Freeform 41">
              <a:extLst>
                <a:ext uri="{FF2B5EF4-FFF2-40B4-BE49-F238E27FC236}">
                  <a16:creationId xmlns:a16="http://schemas.microsoft.com/office/drawing/2014/main" id="{33EA453D-E925-4C4C-A1E9-D54E82602D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6" name="Freeform 43">
              <a:extLst>
                <a:ext uri="{FF2B5EF4-FFF2-40B4-BE49-F238E27FC236}">
                  <a16:creationId xmlns:a16="http://schemas.microsoft.com/office/drawing/2014/main" id="{CBA4AF6C-8831-A34A-91A3-CC6ED3566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44">
              <a:extLst>
                <a:ext uri="{FF2B5EF4-FFF2-40B4-BE49-F238E27FC236}">
                  <a16:creationId xmlns:a16="http://schemas.microsoft.com/office/drawing/2014/main" id="{8B12A352-6C2B-B94E-82E0-45D881BB7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 name="Substituent conținut 3" descr="O imagine care conține text, linie, captură de ecran, Font&#10;&#10;Descriere generată automat">
            <a:extLst>
              <a:ext uri="{FF2B5EF4-FFF2-40B4-BE49-F238E27FC236}">
                <a16:creationId xmlns:a16="http://schemas.microsoft.com/office/drawing/2014/main" id="{153F4C5C-BA70-D90A-ACE1-32C222C3BE3F}"/>
              </a:ext>
            </a:extLst>
          </p:cNvPr>
          <p:cNvPicPr>
            <a:picLocks noGrp="1" noChangeAspect="1"/>
          </p:cNvPicPr>
          <p:nvPr>
            <p:ph idx="1"/>
          </p:nvPr>
        </p:nvPicPr>
        <p:blipFill>
          <a:blip r:embed="rId2"/>
          <a:stretch>
            <a:fillRect/>
          </a:stretch>
        </p:blipFill>
        <p:spPr>
          <a:xfrm>
            <a:off x="2592286" y="2169236"/>
            <a:ext cx="7004026" cy="3712134"/>
          </a:xfrm>
          <a:prstGeom prst="rect">
            <a:avLst/>
          </a:prstGeom>
        </p:spPr>
      </p:pic>
      <p:cxnSp>
        <p:nvCxnSpPr>
          <p:cNvPr id="59" name="Straight Connector 58">
            <a:extLst>
              <a:ext uri="{FF2B5EF4-FFF2-40B4-BE49-F238E27FC236}">
                <a16:creationId xmlns:a16="http://schemas.microsoft.com/office/drawing/2014/main" id="{51D4F49C-5EE1-6C4F-858E-AE02CC2CD5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1109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84FC24C7-F0FD-A1A6-1AA7-B26369F89E62}"/>
              </a:ext>
            </a:extLst>
          </p:cNvPr>
          <p:cNvSpPr>
            <a:spLocks noGrp="1"/>
          </p:cNvSpPr>
          <p:nvPr>
            <p:ph type="title"/>
          </p:nvPr>
        </p:nvSpPr>
        <p:spPr>
          <a:xfrm>
            <a:off x="565150" y="770890"/>
            <a:ext cx="5018677" cy="1268984"/>
          </a:xfrm>
        </p:spPr>
        <p:txBody>
          <a:bodyPr>
            <a:normAutofit/>
          </a:bodyPr>
          <a:lstStyle/>
          <a:p>
            <a:pPr>
              <a:lnSpc>
                <a:spcPct val="90000"/>
              </a:lnSpc>
            </a:pPr>
            <a:r>
              <a:rPr lang="ro-RO" sz="3400" b="0">
                <a:ea typeface="+mj-lt"/>
                <a:cs typeface="+mj-lt"/>
              </a:rPr>
              <a:t>Cei Trei Piloni ai Eticii în Dezvoltarea Jocurilor</a:t>
            </a:r>
            <a:endParaRPr lang="ro-RO" sz="3400"/>
          </a:p>
        </p:txBody>
      </p:sp>
      <p:sp>
        <p:nvSpPr>
          <p:cNvPr id="3" name="Subtitlu 2">
            <a:extLst>
              <a:ext uri="{FF2B5EF4-FFF2-40B4-BE49-F238E27FC236}">
                <a16:creationId xmlns:a16="http://schemas.microsoft.com/office/drawing/2014/main" id="{BF00F3E0-32CA-369F-11FE-46C30F809693}"/>
              </a:ext>
            </a:extLst>
          </p:cNvPr>
          <p:cNvSpPr>
            <a:spLocks noGrp="1"/>
          </p:cNvSpPr>
          <p:nvPr>
            <p:ph idx="1"/>
          </p:nvPr>
        </p:nvSpPr>
        <p:spPr>
          <a:xfrm>
            <a:off x="565150" y="2160016"/>
            <a:ext cx="5018677" cy="3601212"/>
          </a:xfrm>
        </p:spPr>
        <p:txBody>
          <a:bodyPr vert="horz" lIns="91440" tIns="45720" rIns="91440" bIns="45720" rtlCol="0">
            <a:normAutofit/>
          </a:bodyPr>
          <a:lstStyle/>
          <a:p>
            <a:pPr marL="457200" indent="-457200">
              <a:buAutoNum type="arabicPeriod"/>
            </a:pPr>
            <a:r>
              <a:rPr lang="ro-RO"/>
              <a:t>Respectul pentru autonomie</a:t>
            </a:r>
          </a:p>
          <a:p>
            <a:pPr marL="457200" indent="-457200">
              <a:buAutoNum type="arabicPeriod"/>
            </a:pPr>
            <a:r>
              <a:rPr lang="ro-RO" err="1">
                <a:ea typeface="+mn-lt"/>
                <a:cs typeface="+mn-lt"/>
              </a:rPr>
              <a:t>Beneficiența</a:t>
            </a:r>
            <a:endParaRPr lang="ro-RO" err="1"/>
          </a:p>
          <a:p>
            <a:pPr marL="457200" indent="-457200">
              <a:buAutoNum type="arabicPeriod"/>
            </a:pPr>
            <a:r>
              <a:rPr lang="ro-RO">
                <a:ea typeface="+mn-lt"/>
                <a:cs typeface="+mn-lt"/>
              </a:rPr>
              <a:t>Justiția</a:t>
            </a:r>
          </a:p>
        </p:txBody>
      </p:sp>
      <p:cxnSp>
        <p:nvCxnSpPr>
          <p:cNvPr id="43" name="Straight Connector 42">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1867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BFD251E3-961F-2440-B872-1D26671822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4" y="0"/>
            <a:ext cx="1901687" cy="6858000"/>
            <a:chOff x="10290314" y="0"/>
            <a:chExt cx="1901687" cy="6858000"/>
          </a:xfrm>
        </p:grpSpPr>
        <p:sp>
          <p:nvSpPr>
            <p:cNvPr id="33" name="Freeform 21">
              <a:extLst>
                <a:ext uri="{FF2B5EF4-FFF2-40B4-BE49-F238E27FC236}">
                  <a16:creationId xmlns:a16="http://schemas.microsoft.com/office/drawing/2014/main" id="{5558ED88-23E3-3941-8644-676CD732E7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22">
              <a:extLst>
                <a:ext uri="{FF2B5EF4-FFF2-40B4-BE49-F238E27FC236}">
                  <a16:creationId xmlns:a16="http://schemas.microsoft.com/office/drawing/2014/main" id="{24B1447F-72DA-384E-9D7D-C33A13EF4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23">
              <a:extLst>
                <a:ext uri="{FF2B5EF4-FFF2-40B4-BE49-F238E27FC236}">
                  <a16:creationId xmlns:a16="http://schemas.microsoft.com/office/drawing/2014/main" id="{86089DDC-F160-E24D-A726-0082953C0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24">
              <a:extLst>
                <a:ext uri="{FF2B5EF4-FFF2-40B4-BE49-F238E27FC236}">
                  <a16:creationId xmlns:a16="http://schemas.microsoft.com/office/drawing/2014/main" id="{1A211FA8-50B3-3C4E-A234-1580EA200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25">
              <a:extLst>
                <a:ext uri="{FF2B5EF4-FFF2-40B4-BE49-F238E27FC236}">
                  <a16:creationId xmlns:a16="http://schemas.microsoft.com/office/drawing/2014/main" id="{6A73788D-F322-0047-BF9E-A8E69D845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26">
              <a:extLst>
                <a:ext uri="{FF2B5EF4-FFF2-40B4-BE49-F238E27FC236}">
                  <a16:creationId xmlns:a16="http://schemas.microsoft.com/office/drawing/2014/main" id="{7E90A8A1-A164-EA41-86BB-166893179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Oval 45">
              <a:extLst>
                <a:ext uri="{FF2B5EF4-FFF2-40B4-BE49-F238E27FC236}">
                  <a16:creationId xmlns:a16="http://schemas.microsoft.com/office/drawing/2014/main" id="{6894343D-4C51-384E-BEC6-1517A940C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4"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group of stone pillars with faces on them&#10;&#10;Description automatically generated">
            <a:extLst>
              <a:ext uri="{FF2B5EF4-FFF2-40B4-BE49-F238E27FC236}">
                <a16:creationId xmlns:a16="http://schemas.microsoft.com/office/drawing/2014/main" id="{1DE21FCC-C458-7D97-1A1C-B4E0C7760EE6}"/>
              </a:ext>
            </a:extLst>
          </p:cNvPr>
          <p:cNvPicPr>
            <a:picLocks noChangeAspect="1"/>
          </p:cNvPicPr>
          <p:nvPr/>
        </p:nvPicPr>
        <p:blipFill rotWithShape="1">
          <a:blip r:embed="rId2"/>
          <a:srcRect/>
          <a:stretch/>
        </p:blipFill>
        <p:spPr>
          <a:xfrm>
            <a:off x="6230213" y="768334"/>
            <a:ext cx="5318776" cy="5318776"/>
          </a:xfrm>
          <a:custGeom>
            <a:avLst/>
            <a:gdLst/>
            <a:ahLst/>
            <a:cxnLst/>
            <a:rect l="l" t="t" r="r" b="b"/>
            <a:pathLst>
              <a:path w="5768526" h="5768526">
                <a:moveTo>
                  <a:pt x="2884263" y="0"/>
                </a:moveTo>
                <a:cubicBezTo>
                  <a:pt x="4477197" y="0"/>
                  <a:pt x="5768526" y="1291329"/>
                  <a:pt x="5768526" y="2884263"/>
                </a:cubicBezTo>
                <a:cubicBezTo>
                  <a:pt x="5768526" y="4477197"/>
                  <a:pt x="4477197" y="5768526"/>
                  <a:pt x="2884263" y="5768526"/>
                </a:cubicBezTo>
                <a:cubicBezTo>
                  <a:pt x="1291329" y="5768526"/>
                  <a:pt x="0" y="4477197"/>
                  <a:pt x="0" y="2884263"/>
                </a:cubicBezTo>
                <a:cubicBezTo>
                  <a:pt x="0" y="1291329"/>
                  <a:pt x="1291329" y="0"/>
                  <a:pt x="2884263" y="0"/>
                </a:cubicBezTo>
                <a:close/>
              </a:path>
            </a:pathLst>
          </a:custGeom>
        </p:spPr>
      </p:pic>
    </p:spTree>
    <p:extLst>
      <p:ext uri="{BB962C8B-B14F-4D97-AF65-F5344CB8AC3E}">
        <p14:creationId xmlns:p14="http://schemas.microsoft.com/office/powerpoint/2010/main" val="3030427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7A00BDF4-7643-A942-A588-F24E4E09AA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27" name="Freeform 32">
              <a:extLst>
                <a:ext uri="{FF2B5EF4-FFF2-40B4-BE49-F238E27FC236}">
                  <a16:creationId xmlns:a16="http://schemas.microsoft.com/office/drawing/2014/main" id="{90B25A21-16B9-8D47-928B-2367A0B8C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34">
              <a:extLst>
                <a:ext uri="{FF2B5EF4-FFF2-40B4-BE49-F238E27FC236}">
                  <a16:creationId xmlns:a16="http://schemas.microsoft.com/office/drawing/2014/main" id="{E5E64190-3AC0-0A48-9917-5FAE935A85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47">
              <a:extLst>
                <a:ext uri="{FF2B5EF4-FFF2-40B4-BE49-F238E27FC236}">
                  <a16:creationId xmlns:a16="http://schemas.microsoft.com/office/drawing/2014/main" id="{AE71CDB8-B430-F14E-99C8-E6AAB8E21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48">
              <a:extLst>
                <a:ext uri="{FF2B5EF4-FFF2-40B4-BE49-F238E27FC236}">
                  <a16:creationId xmlns:a16="http://schemas.microsoft.com/office/drawing/2014/main" id="{DCA37B0A-FCCC-7642-B70D-56AD50049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u 1">
            <a:extLst>
              <a:ext uri="{FF2B5EF4-FFF2-40B4-BE49-F238E27FC236}">
                <a16:creationId xmlns:a16="http://schemas.microsoft.com/office/drawing/2014/main" id="{DCB7187E-28C1-C1BD-C107-7DA2BDAF147A}"/>
              </a:ext>
            </a:extLst>
          </p:cNvPr>
          <p:cNvSpPr>
            <a:spLocks noGrp="1"/>
          </p:cNvSpPr>
          <p:nvPr>
            <p:ph type="title"/>
          </p:nvPr>
        </p:nvSpPr>
        <p:spPr>
          <a:xfrm>
            <a:off x="5224243" y="770890"/>
            <a:ext cx="6400999" cy="1268984"/>
          </a:xfrm>
        </p:spPr>
        <p:txBody>
          <a:bodyPr>
            <a:normAutofit/>
          </a:bodyPr>
          <a:lstStyle/>
          <a:p>
            <a:r>
              <a:rPr lang="ro-RO" sz="3700" b="0">
                <a:ea typeface="+mj-lt"/>
                <a:cs typeface="+mj-lt"/>
              </a:rPr>
              <a:t>Cele Cinci Fundații Morale pentru Dezvoltarea Jocurilor</a:t>
            </a:r>
            <a:endParaRPr lang="ro-RO" sz="3700"/>
          </a:p>
        </p:txBody>
      </p:sp>
      <p:sp>
        <p:nvSpPr>
          <p:cNvPr id="34" name="Substituent conținut 2">
            <a:extLst>
              <a:ext uri="{FF2B5EF4-FFF2-40B4-BE49-F238E27FC236}">
                <a16:creationId xmlns:a16="http://schemas.microsoft.com/office/drawing/2014/main" id="{FF49E13B-9603-2539-BD76-102FE0FF1A37}"/>
              </a:ext>
            </a:extLst>
          </p:cNvPr>
          <p:cNvSpPr>
            <a:spLocks noGrp="1"/>
          </p:cNvSpPr>
          <p:nvPr>
            <p:ph idx="1"/>
          </p:nvPr>
        </p:nvSpPr>
        <p:spPr>
          <a:xfrm>
            <a:off x="5224243" y="2160016"/>
            <a:ext cx="6400999" cy="3601212"/>
          </a:xfrm>
        </p:spPr>
        <p:txBody>
          <a:bodyPr vert="horz" lIns="91440" tIns="45720" rIns="91440" bIns="45720" rtlCol="0">
            <a:normAutofit/>
          </a:bodyPr>
          <a:lstStyle/>
          <a:p>
            <a:pPr marL="457200" indent="-457200">
              <a:buAutoNum type="arabicPeriod"/>
            </a:pPr>
            <a:r>
              <a:rPr lang="ro-RO"/>
              <a:t>Empatie/Pericol</a:t>
            </a:r>
          </a:p>
          <a:p>
            <a:pPr marL="457200" indent="-457200">
              <a:buAutoNum type="arabicPeriod"/>
            </a:pPr>
            <a:r>
              <a:rPr lang="ro-RO"/>
              <a:t>Corectitudine/Fraudă</a:t>
            </a:r>
          </a:p>
          <a:p>
            <a:pPr marL="457200" indent="-457200">
              <a:buAutoNum type="arabicPeriod"/>
            </a:pPr>
            <a:r>
              <a:rPr lang="ro-RO"/>
              <a:t>Loialitate/Trădare</a:t>
            </a:r>
          </a:p>
          <a:p>
            <a:pPr marL="457200" indent="-457200">
              <a:buAutoNum type="arabicPeriod"/>
            </a:pPr>
            <a:r>
              <a:rPr lang="ro-RO"/>
              <a:t>Autoritate/Subversiune</a:t>
            </a:r>
          </a:p>
          <a:p>
            <a:pPr marL="457200" indent="-457200">
              <a:buAutoNum type="arabicPeriod"/>
            </a:pPr>
            <a:r>
              <a:rPr lang="ro-RO"/>
              <a:t>Moralitate/Degradație</a:t>
            </a:r>
          </a:p>
        </p:txBody>
      </p:sp>
      <p:pic>
        <p:nvPicPr>
          <p:cNvPr id="35" name="Picture 34" descr="White stones balanced in a stack">
            <a:extLst>
              <a:ext uri="{FF2B5EF4-FFF2-40B4-BE49-F238E27FC236}">
                <a16:creationId xmlns:a16="http://schemas.microsoft.com/office/drawing/2014/main" id="{9C8FF242-9B84-EE2C-F94F-EE038AB3F6CD}"/>
              </a:ext>
            </a:extLst>
          </p:cNvPr>
          <p:cNvPicPr>
            <a:picLocks noChangeAspect="1"/>
          </p:cNvPicPr>
          <p:nvPr/>
        </p:nvPicPr>
        <p:blipFill rotWithShape="1">
          <a:blip r:embed="rId2"/>
          <a:srcRect l="54739" r="-3" b="-3"/>
          <a:stretch/>
        </p:blipFill>
        <p:spPr>
          <a:xfrm>
            <a:off x="20" y="1"/>
            <a:ext cx="4657325" cy="6857999"/>
          </a:xfrm>
          <a:prstGeom prst="rect">
            <a:avLst/>
          </a:prstGeom>
        </p:spPr>
      </p:pic>
      <p:cxnSp>
        <p:nvCxnSpPr>
          <p:cNvPr id="32" name="Straight Connector 31">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24243" y="6087110"/>
            <a:ext cx="640099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4561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B276A2C4-AA8C-8339-12A4-2C92066347B4}"/>
              </a:ext>
            </a:extLst>
          </p:cNvPr>
          <p:cNvSpPr>
            <a:spLocks noGrp="1"/>
          </p:cNvSpPr>
          <p:nvPr>
            <p:ph type="title"/>
          </p:nvPr>
        </p:nvSpPr>
        <p:spPr>
          <a:xfrm>
            <a:off x="565150" y="770890"/>
            <a:ext cx="6400999" cy="1268984"/>
          </a:xfrm>
        </p:spPr>
        <p:txBody>
          <a:bodyPr>
            <a:normAutofit/>
          </a:bodyPr>
          <a:lstStyle/>
          <a:p>
            <a:pPr>
              <a:lnSpc>
                <a:spcPct val="90000"/>
              </a:lnSpc>
            </a:pPr>
            <a:r>
              <a:rPr lang="ro" b="0">
                <a:latin typeface="Neue Haas Grotesk Text Pro"/>
                <a:ea typeface="Roboto"/>
                <a:cs typeface="Roboto"/>
              </a:rPr>
              <a:t>De ce Contează Etica în Dezvoltarea Jocurilor?</a:t>
            </a:r>
            <a:endParaRPr lang="ro-RO" b="0">
              <a:latin typeface="Neue Haas Grotesk Text Pro"/>
            </a:endParaRPr>
          </a:p>
          <a:p>
            <a:pPr>
              <a:lnSpc>
                <a:spcPct val="90000"/>
              </a:lnSpc>
            </a:pPr>
            <a:endParaRPr lang="ro-RO" b="0"/>
          </a:p>
        </p:txBody>
      </p:sp>
      <p:sp>
        <p:nvSpPr>
          <p:cNvPr id="3" name="Substituent conținut 2">
            <a:extLst>
              <a:ext uri="{FF2B5EF4-FFF2-40B4-BE49-F238E27FC236}">
                <a16:creationId xmlns:a16="http://schemas.microsoft.com/office/drawing/2014/main" id="{8D691EA8-F88C-576B-5109-A3A2AFCD82CB}"/>
              </a:ext>
            </a:extLst>
          </p:cNvPr>
          <p:cNvSpPr>
            <a:spLocks noGrp="1"/>
          </p:cNvSpPr>
          <p:nvPr>
            <p:ph idx="1"/>
          </p:nvPr>
        </p:nvSpPr>
        <p:spPr>
          <a:xfrm>
            <a:off x="565150" y="2160016"/>
            <a:ext cx="6400999" cy="3601212"/>
          </a:xfrm>
        </p:spPr>
        <p:txBody>
          <a:bodyPr vert="horz" lIns="91440" tIns="45720" rIns="91440" bIns="45720" rtlCol="0">
            <a:normAutofit/>
          </a:bodyPr>
          <a:lstStyle/>
          <a:p>
            <a:r>
              <a:rPr lang="ro-RO">
                <a:ea typeface="+mn-lt"/>
                <a:cs typeface="+mn-lt"/>
              </a:rPr>
              <a:t>Dezvoltatorii trebuie să ia în considerare impactul jocurilor asupra vieții jucătorilor.</a:t>
            </a:r>
            <a:endParaRPr lang="ro-RO"/>
          </a:p>
          <a:p>
            <a:r>
              <a:rPr lang="ro-RO">
                <a:ea typeface="+mn-lt"/>
                <a:cs typeface="+mn-lt"/>
              </a:rPr>
              <a:t>Protecția financiară și a datelor utilizatorilor este crucială, iar aspectele etice în planurile de monetizare influențează succesul jocului.</a:t>
            </a:r>
            <a:endParaRPr lang="ro-RO"/>
          </a:p>
        </p:txBody>
      </p:sp>
      <p:grpSp>
        <p:nvGrpSpPr>
          <p:cNvPr id="14" name="Group 13">
            <a:extLst>
              <a:ext uri="{FF2B5EF4-FFF2-40B4-BE49-F238E27FC236}">
                <a16:creationId xmlns:a16="http://schemas.microsoft.com/office/drawing/2014/main" id="{2ACBB827-9A2D-D449-9686-F47D2A20EF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5" name="Freeform 21">
              <a:extLst>
                <a:ext uri="{FF2B5EF4-FFF2-40B4-BE49-F238E27FC236}">
                  <a16:creationId xmlns:a16="http://schemas.microsoft.com/office/drawing/2014/main" id="{9B921EC8-AD62-E940-80A2-682AC7104E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3">
              <a:extLst>
                <a:ext uri="{FF2B5EF4-FFF2-40B4-BE49-F238E27FC236}">
                  <a16:creationId xmlns:a16="http://schemas.microsoft.com/office/drawing/2014/main" id="{6DBDC735-9A9C-6340-B1E4-3576B27EDD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5">
              <a:extLst>
                <a:ext uri="{FF2B5EF4-FFF2-40B4-BE49-F238E27FC236}">
                  <a16:creationId xmlns:a16="http://schemas.microsoft.com/office/drawing/2014/main" id="{E3F399C2-198A-1347-8B48-1B1D50805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6">
              <a:extLst>
                <a:ext uri="{FF2B5EF4-FFF2-40B4-BE49-F238E27FC236}">
                  <a16:creationId xmlns:a16="http://schemas.microsoft.com/office/drawing/2014/main" id="{4AB3593B-CA05-1845-839E-90B9B70EC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7" name="Picture 6" descr="Raining Money GIFs | GIFDB.com">
            <a:extLst>
              <a:ext uri="{FF2B5EF4-FFF2-40B4-BE49-F238E27FC236}">
                <a16:creationId xmlns:a16="http://schemas.microsoft.com/office/drawing/2014/main" id="{85FA616F-0BBE-AF9A-2B9F-AA1DACD00D55}"/>
              </a:ext>
            </a:extLst>
          </p:cNvPr>
          <p:cNvPicPr>
            <a:picLocks noChangeAspect="1"/>
          </p:cNvPicPr>
          <p:nvPr/>
        </p:nvPicPr>
        <p:blipFill>
          <a:blip r:embed="rId2"/>
          <a:stretch>
            <a:fillRect/>
          </a:stretch>
        </p:blipFill>
        <p:spPr>
          <a:xfrm>
            <a:off x="7761413" y="681647"/>
            <a:ext cx="3510131" cy="2631283"/>
          </a:xfrm>
          <a:prstGeom prst="rect">
            <a:avLst/>
          </a:prstGeom>
        </p:spPr>
      </p:pic>
      <p:cxnSp>
        <p:nvCxnSpPr>
          <p:cNvPr id="20" name="Straight Connector 19">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640099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6" name="Imagine 5" descr="O imagine care conține diagramă, schiță, desen, captură de ecran&#10;&#10;Descriere generată automat">
            <a:extLst>
              <a:ext uri="{FF2B5EF4-FFF2-40B4-BE49-F238E27FC236}">
                <a16:creationId xmlns:a16="http://schemas.microsoft.com/office/drawing/2014/main" id="{265B6349-721C-4152-6BA7-E6AE622907AB}"/>
              </a:ext>
            </a:extLst>
          </p:cNvPr>
          <p:cNvPicPr>
            <a:picLocks noChangeAspect="1"/>
          </p:cNvPicPr>
          <p:nvPr/>
        </p:nvPicPr>
        <p:blipFill>
          <a:blip r:embed="rId3"/>
          <a:stretch>
            <a:fillRect/>
          </a:stretch>
        </p:blipFill>
        <p:spPr>
          <a:xfrm>
            <a:off x="7492306" y="4077764"/>
            <a:ext cx="4044804" cy="1557249"/>
          </a:xfrm>
          <a:prstGeom prst="rect">
            <a:avLst/>
          </a:prstGeom>
        </p:spPr>
      </p:pic>
    </p:spTree>
    <p:extLst>
      <p:ext uri="{BB962C8B-B14F-4D97-AF65-F5344CB8AC3E}">
        <p14:creationId xmlns:p14="http://schemas.microsoft.com/office/powerpoint/2010/main" val="2706986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CC5862EB-8526-485F-4002-7DD591D1C6CA}"/>
              </a:ext>
            </a:extLst>
          </p:cNvPr>
          <p:cNvSpPr>
            <a:spLocks noGrp="1"/>
          </p:cNvSpPr>
          <p:nvPr>
            <p:ph type="title"/>
          </p:nvPr>
        </p:nvSpPr>
        <p:spPr>
          <a:xfrm>
            <a:off x="565150" y="770890"/>
            <a:ext cx="7704928" cy="1268984"/>
          </a:xfrm>
        </p:spPr>
        <p:txBody>
          <a:bodyPr>
            <a:normAutofit fontScale="90000"/>
          </a:bodyPr>
          <a:lstStyle/>
          <a:p>
            <a:r>
              <a:rPr lang="ro-RO" b="0">
                <a:ea typeface="+mj-lt"/>
                <a:cs typeface="+mj-lt"/>
              </a:rPr>
              <a:t>Cum să Implementăm Etica în Dezvoltarea Jocurilor?</a:t>
            </a:r>
            <a:endParaRPr lang="ro-RO"/>
          </a:p>
        </p:txBody>
      </p:sp>
      <p:sp>
        <p:nvSpPr>
          <p:cNvPr id="3" name="Substituent conținut 2">
            <a:extLst>
              <a:ext uri="{FF2B5EF4-FFF2-40B4-BE49-F238E27FC236}">
                <a16:creationId xmlns:a16="http://schemas.microsoft.com/office/drawing/2014/main" id="{EFF944D0-6FBE-92AF-D1EB-1CCC9C0A09FC}"/>
              </a:ext>
            </a:extLst>
          </p:cNvPr>
          <p:cNvSpPr>
            <a:spLocks noGrp="1"/>
          </p:cNvSpPr>
          <p:nvPr>
            <p:ph idx="1"/>
          </p:nvPr>
        </p:nvSpPr>
        <p:spPr>
          <a:xfrm>
            <a:off x="565150" y="2207640"/>
            <a:ext cx="7335835" cy="3553588"/>
          </a:xfrm>
        </p:spPr>
        <p:txBody>
          <a:bodyPr vert="horz" lIns="91440" tIns="45720" rIns="91440" bIns="45720" rtlCol="0" anchor="t">
            <a:normAutofit/>
          </a:bodyPr>
          <a:lstStyle/>
          <a:p>
            <a:pPr marL="0" indent="0">
              <a:buNone/>
            </a:pPr>
            <a:r>
              <a:rPr lang="ro-RO" sz="2000">
                <a:ea typeface="+mn-lt"/>
                <a:cs typeface="+mn-lt"/>
              </a:rPr>
              <a:t>Următoarele paragrafe reprezintă câteva sfaturi pentru momentul în care vrem să creăm un joc cu considerații etice:</a:t>
            </a:r>
            <a:endParaRPr lang="ro-RO"/>
          </a:p>
          <a:p>
            <a:r>
              <a:rPr lang="ro-RO" sz="2000" err="1">
                <a:ea typeface="+mn-lt"/>
                <a:cs typeface="+mn-lt"/>
              </a:rPr>
              <a:t>Prioritizează</a:t>
            </a:r>
            <a:r>
              <a:rPr lang="ro-RO" sz="2000">
                <a:ea typeface="+mn-lt"/>
                <a:cs typeface="+mn-lt"/>
              </a:rPr>
              <a:t> Securitatea Utilizatorilor</a:t>
            </a:r>
            <a:endParaRPr lang="ro-RO"/>
          </a:p>
          <a:p>
            <a:r>
              <a:rPr lang="ro-RO" sz="2000">
                <a:ea typeface="+mn-lt"/>
                <a:cs typeface="+mn-lt"/>
              </a:rPr>
              <a:t>Respectă Drepturile Jucătorilor</a:t>
            </a:r>
          </a:p>
          <a:p>
            <a:r>
              <a:rPr lang="ro-RO" sz="2000">
                <a:ea typeface="+mn-lt"/>
                <a:cs typeface="+mn-lt"/>
              </a:rPr>
              <a:t>Respectă Ghidurile Reglementare</a:t>
            </a:r>
          </a:p>
          <a:p>
            <a:r>
              <a:rPr lang="ro-RO" sz="2000">
                <a:ea typeface="+mn-lt"/>
                <a:cs typeface="+mn-lt"/>
              </a:rPr>
              <a:t>Promovează Comportamentul Pozitiv</a:t>
            </a:r>
          </a:p>
          <a:p>
            <a:r>
              <a:rPr lang="ro-RO" sz="2000">
                <a:ea typeface="+mn-lt"/>
                <a:cs typeface="+mn-lt"/>
              </a:rPr>
              <a:t>Educă Jucătorii</a:t>
            </a:r>
            <a:endParaRPr lang="ro-RO" sz="2000"/>
          </a:p>
        </p:txBody>
      </p:sp>
      <p:pic>
        <p:nvPicPr>
          <p:cNvPr id="4" name="Imagine 3" descr="League of Legends | League of Legends Wiki | Fandom">
            <a:extLst>
              <a:ext uri="{FF2B5EF4-FFF2-40B4-BE49-F238E27FC236}">
                <a16:creationId xmlns:a16="http://schemas.microsoft.com/office/drawing/2014/main" id="{E5401A59-E76F-59A5-EAEE-F5EC9066F1AC}"/>
              </a:ext>
            </a:extLst>
          </p:cNvPr>
          <p:cNvPicPr>
            <a:picLocks noChangeAspect="1"/>
          </p:cNvPicPr>
          <p:nvPr/>
        </p:nvPicPr>
        <p:blipFill>
          <a:blip r:embed="rId2"/>
          <a:stretch>
            <a:fillRect/>
          </a:stretch>
        </p:blipFill>
        <p:spPr>
          <a:xfrm>
            <a:off x="5376101" y="4110792"/>
            <a:ext cx="716281" cy="716281"/>
          </a:xfrm>
          <a:prstGeom prst="rect">
            <a:avLst/>
          </a:prstGeom>
        </p:spPr>
      </p:pic>
      <p:pic>
        <p:nvPicPr>
          <p:cNvPr id="14" name="Imagine 13" descr="The Surprised Teemo Face Is The Best Emote In The Game Now , 41% OFF">
            <a:extLst>
              <a:ext uri="{FF2B5EF4-FFF2-40B4-BE49-F238E27FC236}">
                <a16:creationId xmlns:a16="http://schemas.microsoft.com/office/drawing/2014/main" id="{4C522F3C-19B0-57AD-574C-D589AF5B1742}"/>
              </a:ext>
            </a:extLst>
          </p:cNvPr>
          <p:cNvPicPr>
            <a:picLocks noChangeAspect="1"/>
          </p:cNvPicPr>
          <p:nvPr/>
        </p:nvPicPr>
        <p:blipFill>
          <a:blip r:embed="rId3"/>
          <a:stretch>
            <a:fillRect/>
          </a:stretch>
        </p:blipFill>
        <p:spPr>
          <a:xfrm>
            <a:off x="9353550" y="4341019"/>
            <a:ext cx="2438400" cy="2438400"/>
          </a:xfrm>
          <a:prstGeom prst="rect">
            <a:avLst/>
          </a:prstGeom>
        </p:spPr>
      </p:pic>
      <p:pic>
        <p:nvPicPr>
          <p:cNvPr id="31" name="Picture 30" descr="A Little Respect GIFs - Find &amp; Share on GIPHY">
            <a:extLst>
              <a:ext uri="{FF2B5EF4-FFF2-40B4-BE49-F238E27FC236}">
                <a16:creationId xmlns:a16="http://schemas.microsoft.com/office/drawing/2014/main" id="{3B614D91-2F8B-00D0-117E-9091D44C4372}"/>
              </a:ext>
            </a:extLst>
          </p:cNvPr>
          <p:cNvPicPr>
            <a:picLocks noChangeAspect="1"/>
          </p:cNvPicPr>
          <p:nvPr/>
        </p:nvPicPr>
        <p:blipFill>
          <a:blip r:embed="rId4"/>
          <a:stretch>
            <a:fillRect/>
          </a:stretch>
        </p:blipFill>
        <p:spPr>
          <a:xfrm>
            <a:off x="7906712" y="2207106"/>
            <a:ext cx="1905000" cy="1905000"/>
          </a:xfrm>
          <a:prstGeom prst="rect">
            <a:avLst/>
          </a:prstGeom>
        </p:spPr>
      </p:pic>
    </p:spTree>
    <p:extLst>
      <p:ext uri="{BB962C8B-B14F-4D97-AF65-F5344CB8AC3E}">
        <p14:creationId xmlns:p14="http://schemas.microsoft.com/office/powerpoint/2010/main" val="15610815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stituent conținut 2">
            <a:extLst>
              <a:ext uri="{FF2B5EF4-FFF2-40B4-BE49-F238E27FC236}">
                <a16:creationId xmlns:a16="http://schemas.microsoft.com/office/drawing/2014/main" id="{01266693-8BE6-E15E-7629-EDD6A62C7B1B}"/>
              </a:ext>
            </a:extLst>
          </p:cNvPr>
          <p:cNvSpPr>
            <a:spLocks noGrp="1"/>
          </p:cNvSpPr>
          <p:nvPr>
            <p:ph idx="1"/>
          </p:nvPr>
        </p:nvSpPr>
        <p:spPr>
          <a:xfrm>
            <a:off x="565150" y="421704"/>
            <a:ext cx="7668997" cy="5339524"/>
          </a:xfrm>
        </p:spPr>
        <p:txBody>
          <a:bodyPr vert="horz" lIns="91440" tIns="45720" rIns="91440" bIns="45720" rtlCol="0" anchor="t">
            <a:noAutofit/>
          </a:bodyPr>
          <a:lstStyle/>
          <a:p>
            <a:pPr>
              <a:lnSpc>
                <a:spcPct val="90000"/>
              </a:lnSpc>
            </a:pPr>
            <a:r>
              <a:rPr lang="ro-RO" sz="1600" b="1" err="1"/>
              <a:t>Prioritizează</a:t>
            </a:r>
            <a:r>
              <a:rPr lang="ro-RO" sz="1600" b="1"/>
              <a:t> Securitatea Utilizatorilor</a:t>
            </a:r>
          </a:p>
          <a:p>
            <a:pPr marL="0" indent="0">
              <a:lnSpc>
                <a:spcPct val="90000"/>
              </a:lnSpc>
              <a:buNone/>
            </a:pPr>
            <a:r>
              <a:rPr lang="ro-RO" sz="1600"/>
              <a:t>Securitatea utilizatorilor ar trebui să fie preocuparea principală. Acest lucru implică securizarea informațiilor utilizatorilor și asigurarea că acestea nu sunt folosite în mod necorespunzător sau furate.</a:t>
            </a:r>
          </a:p>
          <a:p>
            <a:pPr>
              <a:lnSpc>
                <a:spcPct val="90000"/>
              </a:lnSpc>
            </a:pPr>
            <a:r>
              <a:rPr lang="ro-RO" sz="1600" b="1"/>
              <a:t>Respectă Drepturile Jucătorilor</a:t>
            </a:r>
          </a:p>
          <a:p>
            <a:pPr marL="0" indent="0">
              <a:lnSpc>
                <a:spcPct val="90000"/>
              </a:lnSpc>
              <a:buNone/>
            </a:pPr>
            <a:r>
              <a:rPr lang="ro-RO" sz="1600"/>
              <a:t>Respectarea</a:t>
            </a:r>
            <a:r>
              <a:rPr lang="ro-RO" sz="1600">
                <a:ea typeface="+mn-lt"/>
                <a:cs typeface="+mn-lt"/>
              </a:rPr>
              <a:t> drepturilor jucătorilor înseamnă protejarea confidențialității datelor personale, asigurarea accesibilității și oferirea unei experiențe corecte și echitabile în jocuri.</a:t>
            </a:r>
          </a:p>
          <a:p>
            <a:pPr>
              <a:lnSpc>
                <a:spcPct val="90000"/>
              </a:lnSpc>
            </a:pPr>
            <a:r>
              <a:rPr lang="ro-RO" sz="1600" b="1">
                <a:ea typeface="+mn-lt"/>
                <a:cs typeface="+mn-lt"/>
              </a:rPr>
              <a:t>Respectă Ghidurile Reglementare</a:t>
            </a:r>
            <a:endParaRPr lang="ro-RO" sz="1600" b="1"/>
          </a:p>
          <a:p>
            <a:pPr marL="0" indent="0">
              <a:lnSpc>
                <a:spcPct val="90000"/>
              </a:lnSpc>
              <a:buNone/>
            </a:pPr>
            <a:r>
              <a:rPr lang="ro-RO" sz="1600">
                <a:ea typeface="+mn-lt"/>
                <a:cs typeface="+mn-lt"/>
              </a:rPr>
              <a:t>Acestea includ aderarea la clasificările de vârstă, respectarea drepturilor de autor și protecția minorilor împotriva conținutului inadecvat.</a:t>
            </a:r>
          </a:p>
          <a:p>
            <a:pPr>
              <a:lnSpc>
                <a:spcPct val="90000"/>
              </a:lnSpc>
            </a:pPr>
            <a:r>
              <a:rPr lang="ro-RO" sz="1600" b="1">
                <a:latin typeface="Neue Haas Grotesk Text Pro"/>
                <a:cs typeface="Arial"/>
              </a:rPr>
              <a:t>Promovează Comportamentul Pozitiv</a:t>
            </a:r>
            <a:endParaRPr lang="en-US" sz="1600" b="1">
              <a:latin typeface="Neue Haas Grotesk Text Pro"/>
              <a:cs typeface="Arial"/>
            </a:endParaRPr>
          </a:p>
          <a:p>
            <a:pPr marL="0" indent="0">
              <a:lnSpc>
                <a:spcPct val="90000"/>
              </a:lnSpc>
              <a:buNone/>
            </a:pPr>
            <a:r>
              <a:rPr lang="ro-RO" sz="1600">
                <a:ea typeface="+mn-lt"/>
                <a:cs typeface="+mn-lt"/>
              </a:rPr>
              <a:t>Implică integrarea sistemelor de recompense pentru acțiuni constructive, crearea unui mediu online sigur și respectuos și oferirea unor exemple pozitive de eroi și modele în jocuri.</a:t>
            </a:r>
            <a:endParaRPr lang="ro-RO" sz="1600"/>
          </a:p>
          <a:p>
            <a:pPr>
              <a:lnSpc>
                <a:spcPct val="90000"/>
              </a:lnSpc>
            </a:pPr>
            <a:r>
              <a:rPr lang="ro-RO" sz="1600" b="1">
                <a:ea typeface="+mn-lt"/>
                <a:cs typeface="+mn-lt"/>
              </a:rPr>
              <a:t>Educă Jucătorii</a:t>
            </a:r>
            <a:endParaRPr lang="ro-RO" sz="1600" b="1"/>
          </a:p>
          <a:p>
            <a:pPr marL="0" indent="0">
              <a:lnSpc>
                <a:spcPct val="90000"/>
              </a:lnSpc>
              <a:buNone/>
            </a:pPr>
            <a:r>
              <a:rPr lang="ro-RO" sz="1600">
                <a:ea typeface="+mn-lt"/>
                <a:cs typeface="+mn-lt"/>
              </a:rPr>
              <a:t>Include integrarea elementelor educative în jocuri, cum ar fi informații istorice sau științifice, furnizarea de sfaturi pentru rezolvarea problemelor și promovarea conștientizării asupra unor subiecte importante, precum sănătatea mentală sau protecția mediului înconjurător.</a:t>
            </a:r>
            <a:endParaRPr lang="ro-RO" sz="1600"/>
          </a:p>
          <a:p>
            <a:pPr marL="0" indent="0">
              <a:lnSpc>
                <a:spcPct val="90000"/>
              </a:lnSpc>
              <a:buNone/>
            </a:pPr>
            <a:endParaRPr lang="ro-RO" sz="1600"/>
          </a:p>
          <a:p>
            <a:pPr marL="0" indent="0">
              <a:lnSpc>
                <a:spcPct val="90000"/>
              </a:lnSpc>
              <a:buNone/>
            </a:pPr>
            <a:endParaRPr lang="ro-RO" sz="1600"/>
          </a:p>
        </p:txBody>
      </p:sp>
      <p:grpSp>
        <p:nvGrpSpPr>
          <p:cNvPr id="54" name="Group 53">
            <a:extLst>
              <a:ext uri="{FF2B5EF4-FFF2-40B4-BE49-F238E27FC236}">
                <a16:creationId xmlns:a16="http://schemas.microsoft.com/office/drawing/2014/main" id="{2ACBB827-9A2D-D449-9686-F47D2A20EF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55" name="Freeform 21">
              <a:extLst>
                <a:ext uri="{FF2B5EF4-FFF2-40B4-BE49-F238E27FC236}">
                  <a16:creationId xmlns:a16="http://schemas.microsoft.com/office/drawing/2014/main" id="{9B921EC8-AD62-E940-80A2-682AC7104E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6" name="Freeform 23">
              <a:extLst>
                <a:ext uri="{FF2B5EF4-FFF2-40B4-BE49-F238E27FC236}">
                  <a16:creationId xmlns:a16="http://schemas.microsoft.com/office/drawing/2014/main" id="{6DBDC735-9A9C-6340-B1E4-3576B27EDD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25">
              <a:extLst>
                <a:ext uri="{FF2B5EF4-FFF2-40B4-BE49-F238E27FC236}">
                  <a16:creationId xmlns:a16="http://schemas.microsoft.com/office/drawing/2014/main" id="{E3F399C2-198A-1347-8B48-1B1D50805E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26">
              <a:extLst>
                <a:ext uri="{FF2B5EF4-FFF2-40B4-BE49-F238E27FC236}">
                  <a16:creationId xmlns:a16="http://schemas.microsoft.com/office/drawing/2014/main" id="{4AB3593B-CA05-1845-839E-90B9B70EC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7" name="Imagine 6" descr="Shield PNG - PNG All | PNG All">
            <a:extLst>
              <a:ext uri="{FF2B5EF4-FFF2-40B4-BE49-F238E27FC236}">
                <a16:creationId xmlns:a16="http://schemas.microsoft.com/office/drawing/2014/main" id="{6E2F7868-2895-969E-CB82-6FD4F294B3F6}"/>
              </a:ext>
            </a:extLst>
          </p:cNvPr>
          <p:cNvPicPr>
            <a:picLocks noChangeAspect="1"/>
          </p:cNvPicPr>
          <p:nvPr/>
        </p:nvPicPr>
        <p:blipFill>
          <a:blip r:embed="rId2"/>
          <a:stretch>
            <a:fillRect/>
          </a:stretch>
        </p:blipFill>
        <p:spPr>
          <a:xfrm>
            <a:off x="9293481" y="634022"/>
            <a:ext cx="2585236" cy="2631283"/>
          </a:xfrm>
          <a:prstGeom prst="rect">
            <a:avLst/>
          </a:prstGeom>
        </p:spPr>
      </p:pic>
      <p:cxnSp>
        <p:nvCxnSpPr>
          <p:cNvPr id="60" name="Straight Connector 59">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66899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5" name="Imagine 4" descr="Card Back | Hearthstone: Heroes of Warcraft Wiki | Fandom">
            <a:extLst>
              <a:ext uri="{FF2B5EF4-FFF2-40B4-BE49-F238E27FC236}">
                <a16:creationId xmlns:a16="http://schemas.microsoft.com/office/drawing/2014/main" id="{D3F1A340-6CE8-76AB-369F-138AE85E4ED7}"/>
              </a:ext>
            </a:extLst>
          </p:cNvPr>
          <p:cNvPicPr>
            <a:picLocks noChangeAspect="1"/>
          </p:cNvPicPr>
          <p:nvPr/>
        </p:nvPicPr>
        <p:blipFill>
          <a:blip r:embed="rId3"/>
          <a:stretch>
            <a:fillRect/>
          </a:stretch>
        </p:blipFill>
        <p:spPr>
          <a:xfrm>
            <a:off x="9704235" y="3628416"/>
            <a:ext cx="1764426" cy="2633472"/>
          </a:xfrm>
          <a:prstGeom prst="rect">
            <a:avLst/>
          </a:prstGeom>
        </p:spPr>
      </p:pic>
      <p:pic>
        <p:nvPicPr>
          <p:cNvPr id="10" name="Imagine 9" descr="Is there any way now to get the evil grin Teemo emote? : r/TeemoTalk">
            <a:extLst>
              <a:ext uri="{FF2B5EF4-FFF2-40B4-BE49-F238E27FC236}">
                <a16:creationId xmlns:a16="http://schemas.microsoft.com/office/drawing/2014/main" id="{0683D4B7-8CC3-82CB-9145-50E87BC26741}"/>
              </a:ext>
            </a:extLst>
          </p:cNvPr>
          <p:cNvPicPr>
            <a:picLocks noChangeAspect="1"/>
          </p:cNvPicPr>
          <p:nvPr/>
        </p:nvPicPr>
        <p:blipFill>
          <a:blip r:embed="rId4"/>
          <a:stretch>
            <a:fillRect/>
          </a:stretch>
        </p:blipFill>
        <p:spPr>
          <a:xfrm>
            <a:off x="8331994" y="628650"/>
            <a:ext cx="826295" cy="850107"/>
          </a:xfrm>
          <a:prstGeom prst="rect">
            <a:avLst/>
          </a:prstGeom>
        </p:spPr>
      </p:pic>
      <p:pic>
        <p:nvPicPr>
          <p:cNvPr id="19" name="Imagine 18" descr="League of Legends Logo PNG Vector (EPS) Free Download">
            <a:extLst>
              <a:ext uri="{FF2B5EF4-FFF2-40B4-BE49-F238E27FC236}">
                <a16:creationId xmlns:a16="http://schemas.microsoft.com/office/drawing/2014/main" id="{FDAF7104-06B0-970B-851F-46C55C0DF18C}"/>
              </a:ext>
            </a:extLst>
          </p:cNvPr>
          <p:cNvPicPr>
            <a:picLocks noChangeAspect="1"/>
          </p:cNvPicPr>
          <p:nvPr/>
        </p:nvPicPr>
        <p:blipFill>
          <a:blip r:embed="rId5"/>
          <a:stretch>
            <a:fillRect/>
          </a:stretch>
        </p:blipFill>
        <p:spPr>
          <a:xfrm>
            <a:off x="8389143" y="3619500"/>
            <a:ext cx="723901" cy="785814"/>
          </a:xfrm>
          <a:prstGeom prst="rect">
            <a:avLst/>
          </a:prstGeom>
        </p:spPr>
      </p:pic>
      <p:pic>
        <p:nvPicPr>
          <p:cNvPr id="30" name="Imagine 29" descr="Math - Free education icons">
            <a:extLst>
              <a:ext uri="{FF2B5EF4-FFF2-40B4-BE49-F238E27FC236}">
                <a16:creationId xmlns:a16="http://schemas.microsoft.com/office/drawing/2014/main" id="{8878FB0D-46E7-C870-0136-5E11E59CE006}"/>
              </a:ext>
            </a:extLst>
          </p:cNvPr>
          <p:cNvPicPr>
            <a:picLocks noChangeAspect="1"/>
          </p:cNvPicPr>
          <p:nvPr/>
        </p:nvPicPr>
        <p:blipFill>
          <a:blip r:embed="rId6"/>
          <a:stretch>
            <a:fillRect/>
          </a:stretch>
        </p:blipFill>
        <p:spPr>
          <a:xfrm>
            <a:off x="8331994" y="4938710"/>
            <a:ext cx="826295" cy="838202"/>
          </a:xfrm>
          <a:prstGeom prst="rect">
            <a:avLst/>
          </a:prstGeom>
        </p:spPr>
      </p:pic>
      <p:pic>
        <p:nvPicPr>
          <p:cNvPr id="42" name="Imagine 41" descr="Games Transparent PNG Clipart Free Download - Free Transparent PNG Logos">
            <a:extLst>
              <a:ext uri="{FF2B5EF4-FFF2-40B4-BE49-F238E27FC236}">
                <a16:creationId xmlns:a16="http://schemas.microsoft.com/office/drawing/2014/main" id="{AA24931C-5C44-D34A-2961-8F3AFDE69F10}"/>
              </a:ext>
            </a:extLst>
          </p:cNvPr>
          <p:cNvPicPr>
            <a:picLocks noChangeAspect="1"/>
          </p:cNvPicPr>
          <p:nvPr/>
        </p:nvPicPr>
        <p:blipFill>
          <a:blip r:embed="rId7"/>
          <a:stretch>
            <a:fillRect/>
          </a:stretch>
        </p:blipFill>
        <p:spPr>
          <a:xfrm>
            <a:off x="8165306" y="2057400"/>
            <a:ext cx="1159670" cy="1243014"/>
          </a:xfrm>
          <a:prstGeom prst="rect">
            <a:avLst/>
          </a:prstGeom>
        </p:spPr>
      </p:pic>
    </p:spTree>
    <p:extLst>
      <p:ext uri="{BB962C8B-B14F-4D97-AF65-F5344CB8AC3E}">
        <p14:creationId xmlns:p14="http://schemas.microsoft.com/office/powerpoint/2010/main" val="407025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1B178DD1-4614-0FE7-440A-DCD711DB3FCA}"/>
              </a:ext>
            </a:extLst>
          </p:cNvPr>
          <p:cNvSpPr>
            <a:spLocks noGrp="1"/>
          </p:cNvSpPr>
          <p:nvPr>
            <p:ph type="title"/>
          </p:nvPr>
        </p:nvSpPr>
        <p:spPr>
          <a:xfrm>
            <a:off x="2424430" y="262890"/>
            <a:ext cx="7335835" cy="628904"/>
          </a:xfrm>
        </p:spPr>
        <p:txBody>
          <a:bodyPr>
            <a:normAutofit fontScale="90000"/>
          </a:bodyPr>
          <a:lstStyle/>
          <a:p>
            <a:pPr algn="ctr"/>
            <a:r>
              <a:rPr lang="ro-RO"/>
              <a:t>Exemple</a:t>
            </a:r>
          </a:p>
        </p:txBody>
      </p:sp>
      <p:pic>
        <p:nvPicPr>
          <p:cNvPr id="6" name="Substituent conținut 5" descr="Undertale Logo, symbol, meaning, history, PNG, brand">
            <a:extLst>
              <a:ext uri="{FF2B5EF4-FFF2-40B4-BE49-F238E27FC236}">
                <a16:creationId xmlns:a16="http://schemas.microsoft.com/office/drawing/2014/main" id="{F1BD55E7-1F09-53A0-5F1C-A351779E2807}"/>
              </a:ext>
            </a:extLst>
          </p:cNvPr>
          <p:cNvPicPr>
            <a:picLocks noGrp="1" noChangeAspect="1"/>
          </p:cNvPicPr>
          <p:nvPr>
            <p:ph sz="half" idx="1"/>
          </p:nvPr>
        </p:nvPicPr>
        <p:blipFill>
          <a:blip r:embed="rId2"/>
          <a:stretch>
            <a:fillRect/>
          </a:stretch>
        </p:blipFill>
        <p:spPr>
          <a:xfrm>
            <a:off x="6395403" y="-21312"/>
            <a:ext cx="5238750" cy="2946796"/>
          </a:xfrm>
        </p:spPr>
      </p:pic>
      <p:pic>
        <p:nvPicPr>
          <p:cNvPr id="5" name="Substituent conținut 4" descr="File:Logo Star Wars Battlefront II (2017) schwarz.svg - Simple English  Wikipedia, the free encyclopedia">
            <a:extLst>
              <a:ext uri="{FF2B5EF4-FFF2-40B4-BE49-F238E27FC236}">
                <a16:creationId xmlns:a16="http://schemas.microsoft.com/office/drawing/2014/main" id="{35922C7D-47BA-5976-6EB6-EE42C6D3A40F}"/>
              </a:ext>
            </a:extLst>
          </p:cNvPr>
          <p:cNvPicPr>
            <a:picLocks noGrp="1" noChangeAspect="1"/>
          </p:cNvPicPr>
          <p:nvPr>
            <p:ph sz="half" idx="2"/>
          </p:nvPr>
        </p:nvPicPr>
        <p:blipFill>
          <a:blip r:embed="rId3">
            <a:extLst>
              <a:ext uri="{96DAC541-7B7A-43D3-8B79-37D633B846F1}">
                <asvg:svgBlip xmlns:asvg="http://schemas.microsoft.com/office/drawing/2016/SVG/main" r:embed="rId4"/>
              </a:ext>
            </a:extLst>
          </a:blip>
          <a:stretch>
            <a:fillRect/>
          </a:stretch>
        </p:blipFill>
        <p:spPr>
          <a:xfrm>
            <a:off x="486728" y="891873"/>
            <a:ext cx="5238750" cy="1120426"/>
          </a:xfrm>
        </p:spPr>
      </p:pic>
      <p:sp>
        <p:nvSpPr>
          <p:cNvPr id="7" name="CasetăText 6">
            <a:extLst>
              <a:ext uri="{FF2B5EF4-FFF2-40B4-BE49-F238E27FC236}">
                <a16:creationId xmlns:a16="http://schemas.microsoft.com/office/drawing/2014/main" id="{D5613161-B173-024D-A592-1FA215436241}"/>
              </a:ext>
            </a:extLst>
          </p:cNvPr>
          <p:cNvSpPr txBox="1"/>
          <p:nvPr/>
        </p:nvSpPr>
        <p:spPr>
          <a:xfrm>
            <a:off x="487679" y="2133600"/>
            <a:ext cx="524256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ro-RO">
                <a:ea typeface="+mn-lt"/>
                <a:cs typeface="+mn-lt"/>
              </a:rPr>
              <a:t>Dezvoltat de Electronic </a:t>
            </a:r>
            <a:r>
              <a:rPr lang="ro-RO" err="1">
                <a:ea typeface="+mn-lt"/>
                <a:cs typeface="+mn-lt"/>
              </a:rPr>
              <a:t>Arts</a:t>
            </a:r>
            <a:r>
              <a:rPr lang="ro-RO">
                <a:ea typeface="+mn-lt"/>
                <a:cs typeface="+mn-lt"/>
              </a:rPr>
              <a:t> (EA) și lansat în noiembrie 2017</a:t>
            </a:r>
          </a:p>
          <a:p>
            <a:pPr marL="285750" indent="-285750">
              <a:buFont typeface="Arial"/>
              <a:buChar char="•"/>
            </a:pPr>
            <a:r>
              <a:rPr lang="ro-RO">
                <a:ea typeface="+mn-lt"/>
                <a:cs typeface="+mn-lt"/>
              </a:rPr>
              <a:t>A fost criticat pentru practicile sale de monetizare agresive</a:t>
            </a:r>
            <a:endParaRPr lang="ro-RO"/>
          </a:p>
          <a:p>
            <a:pPr marL="285750" indent="-285750">
              <a:buFont typeface="Arial"/>
              <a:buChar char="•"/>
            </a:pPr>
            <a:endParaRPr lang="ro-RO"/>
          </a:p>
        </p:txBody>
      </p:sp>
      <p:sp>
        <p:nvSpPr>
          <p:cNvPr id="8" name="CasetăText 7">
            <a:extLst>
              <a:ext uri="{FF2B5EF4-FFF2-40B4-BE49-F238E27FC236}">
                <a16:creationId xmlns:a16="http://schemas.microsoft.com/office/drawing/2014/main" id="{BB233EE7-A723-4DBD-BFCC-FF3BEB1CEB6F}"/>
              </a:ext>
            </a:extLst>
          </p:cNvPr>
          <p:cNvSpPr txBox="1"/>
          <p:nvPr/>
        </p:nvSpPr>
        <p:spPr>
          <a:xfrm>
            <a:off x="6390640" y="2133600"/>
            <a:ext cx="524256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ro-RO">
                <a:ea typeface="+mn-lt"/>
                <a:cs typeface="+mn-lt"/>
              </a:rPr>
              <a:t>Dezvoltat de Toby Fox și lansat în septembrie 2015</a:t>
            </a:r>
          </a:p>
          <a:p>
            <a:pPr marL="285750" indent="-285750">
              <a:buFont typeface="Arial"/>
              <a:buChar char="•"/>
            </a:pPr>
            <a:r>
              <a:rPr lang="ro-RO">
                <a:ea typeface="+mn-lt"/>
                <a:cs typeface="+mn-lt"/>
              </a:rPr>
              <a:t>A fost lăudat pentru abordarea sa inovatoare în materie de etică </a:t>
            </a:r>
            <a:endParaRPr lang="ro-RO"/>
          </a:p>
        </p:txBody>
      </p:sp>
      <p:pic>
        <p:nvPicPr>
          <p:cNvPr id="9" name="Imagine 8" descr="O imagine care conține text, captură de ecran, desen animat, Font&#10;&#10;Descriere generată automat">
            <a:extLst>
              <a:ext uri="{FF2B5EF4-FFF2-40B4-BE49-F238E27FC236}">
                <a16:creationId xmlns:a16="http://schemas.microsoft.com/office/drawing/2014/main" id="{13D6330F-CC50-F952-1F12-E478B85909BF}"/>
              </a:ext>
            </a:extLst>
          </p:cNvPr>
          <p:cNvPicPr>
            <a:picLocks noChangeAspect="1"/>
          </p:cNvPicPr>
          <p:nvPr/>
        </p:nvPicPr>
        <p:blipFill>
          <a:blip r:embed="rId5"/>
          <a:stretch>
            <a:fillRect/>
          </a:stretch>
        </p:blipFill>
        <p:spPr>
          <a:xfrm>
            <a:off x="7162800" y="3597656"/>
            <a:ext cx="3759199" cy="2781807"/>
          </a:xfrm>
          <a:prstGeom prst="rect">
            <a:avLst/>
          </a:prstGeom>
        </p:spPr>
      </p:pic>
      <p:pic>
        <p:nvPicPr>
          <p:cNvPr id="10" name="Imagine 9" descr="O imagine care conține text, captură de ecran, de interior&#10;&#10;Descriere generată automat">
            <a:extLst>
              <a:ext uri="{FF2B5EF4-FFF2-40B4-BE49-F238E27FC236}">
                <a16:creationId xmlns:a16="http://schemas.microsoft.com/office/drawing/2014/main" id="{22E26A45-98B5-82E9-DF14-A4F84537C8A3}"/>
              </a:ext>
            </a:extLst>
          </p:cNvPr>
          <p:cNvPicPr>
            <a:picLocks noChangeAspect="1"/>
          </p:cNvPicPr>
          <p:nvPr/>
        </p:nvPicPr>
        <p:blipFill>
          <a:blip r:embed="rId6"/>
          <a:stretch>
            <a:fillRect/>
          </a:stretch>
        </p:blipFill>
        <p:spPr>
          <a:xfrm>
            <a:off x="612140" y="3602673"/>
            <a:ext cx="4983480" cy="2792095"/>
          </a:xfrm>
          <a:prstGeom prst="rect">
            <a:avLst/>
          </a:prstGeom>
        </p:spPr>
      </p:pic>
    </p:spTree>
    <p:extLst>
      <p:ext uri="{BB962C8B-B14F-4D97-AF65-F5344CB8AC3E}">
        <p14:creationId xmlns:p14="http://schemas.microsoft.com/office/powerpoint/2010/main" val="3808541906"/>
      </p:ext>
    </p:extLst>
  </p:cSld>
  <p:clrMapOvr>
    <a:masterClrMapping/>
  </p:clrMapOvr>
</p:sld>
</file>

<file path=ppt/theme/theme1.xml><?xml version="1.0" encoding="utf-8"?>
<a:theme xmlns:a="http://schemas.openxmlformats.org/drawingml/2006/main" name="PunchcardVTI">
  <a:themeElements>
    <a:clrScheme name="Punchcard">
      <a:dk1>
        <a:srgbClr val="000000"/>
      </a:dk1>
      <a:lt1>
        <a:srgbClr val="FFFFFF"/>
      </a:lt1>
      <a:dk2>
        <a:srgbClr val="00224B"/>
      </a:dk2>
      <a:lt2>
        <a:srgbClr val="EFF0EF"/>
      </a:lt2>
      <a:accent1>
        <a:srgbClr val="00B2F3"/>
      </a:accent1>
      <a:accent2>
        <a:srgbClr val="0471CC"/>
      </a:accent2>
      <a:accent3>
        <a:srgbClr val="14BBA9"/>
      </a:accent3>
      <a:accent4>
        <a:srgbClr val="8BB93B"/>
      </a:accent4>
      <a:accent5>
        <a:srgbClr val="EC970C"/>
      </a:accent5>
      <a:accent6>
        <a:srgbClr val="F55822"/>
      </a:accent6>
      <a:hlink>
        <a:srgbClr val="008EE6"/>
      </a:hlink>
      <a:folHlink>
        <a:srgbClr val="808C8E"/>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Ecran lat</PresentationFormat>
  <Slides>11</Slides>
  <Notes>0</Notes>
  <HiddenSlides>0</HiddenSlides>
  <ScaleCrop>false</ScaleCrop>
  <HeadingPairs>
    <vt:vector size="4" baseType="variant">
      <vt:variant>
        <vt:lpstr>Temă</vt:lpstr>
      </vt:variant>
      <vt:variant>
        <vt:i4>1</vt:i4>
      </vt:variant>
      <vt:variant>
        <vt:lpstr>Titluri diapozitive</vt:lpstr>
      </vt:variant>
      <vt:variant>
        <vt:i4>11</vt:i4>
      </vt:variant>
    </vt:vector>
  </HeadingPairs>
  <TitlesOfParts>
    <vt:vector size="12" baseType="lpstr">
      <vt:lpstr>PunchcardVTI</vt:lpstr>
      <vt:lpstr>Etica în dezvoltarea jocurilor</vt:lpstr>
      <vt:lpstr>Introducere</vt:lpstr>
      <vt:lpstr>Importanța Eticii în Dezvoltarea Jocurilor</vt:lpstr>
      <vt:lpstr>Cei Trei Piloni ai Eticii în Dezvoltarea Jocurilor</vt:lpstr>
      <vt:lpstr>Cele Cinci Fundații Morale pentru Dezvoltarea Jocurilor</vt:lpstr>
      <vt:lpstr>De ce Contează Etica în Dezvoltarea Jocurilor? </vt:lpstr>
      <vt:lpstr>Cum să Implementăm Etica în Dezvoltarea Jocurilor?</vt:lpstr>
      <vt:lpstr>Prezentare PowerPoint</vt:lpstr>
      <vt:lpstr>Exemple</vt:lpstr>
      <vt:lpstr>Grand Theft Auto V</vt:lpstr>
      <vt:lpstr>Bibliografie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Prezentare PowerPoint</dc:title>
  <dc:creator/>
  <cp:revision>4</cp:revision>
  <dcterms:created xsi:type="dcterms:W3CDTF">2024-05-14T10:19:22Z</dcterms:created>
  <dcterms:modified xsi:type="dcterms:W3CDTF">2024-05-15T07:58:36Z</dcterms:modified>
</cp:coreProperties>
</file>

<file path=docProps/thumbnail.jpeg>
</file>